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4"/>
  </p:notesMasterIdLst>
  <p:sldIdLst>
    <p:sldId id="256" r:id="rId2"/>
    <p:sldId id="332" r:id="rId3"/>
    <p:sldId id="333" r:id="rId4"/>
    <p:sldId id="342" r:id="rId5"/>
    <p:sldId id="334" r:id="rId6"/>
    <p:sldId id="335" r:id="rId7"/>
    <p:sldId id="336" r:id="rId8"/>
    <p:sldId id="338" r:id="rId9"/>
    <p:sldId id="337" r:id="rId10"/>
    <p:sldId id="339" r:id="rId11"/>
    <p:sldId id="341" r:id="rId12"/>
    <p:sldId id="340" r:id="rId13"/>
    <p:sldId id="313" r:id="rId14"/>
    <p:sldId id="314" r:id="rId15"/>
    <p:sldId id="330" r:id="rId16"/>
    <p:sldId id="315" r:id="rId17"/>
    <p:sldId id="259" r:id="rId18"/>
    <p:sldId id="257" r:id="rId19"/>
    <p:sldId id="260" r:id="rId20"/>
    <p:sldId id="262" r:id="rId21"/>
    <p:sldId id="323" r:id="rId22"/>
    <p:sldId id="261" r:id="rId23"/>
    <p:sldId id="263" r:id="rId24"/>
    <p:sldId id="264" r:id="rId25"/>
    <p:sldId id="266" r:id="rId26"/>
    <p:sldId id="324" r:id="rId27"/>
    <p:sldId id="267" r:id="rId28"/>
    <p:sldId id="268" r:id="rId29"/>
    <p:sldId id="269" r:id="rId30"/>
    <p:sldId id="270" r:id="rId31"/>
    <p:sldId id="271" r:id="rId32"/>
    <p:sldId id="273" r:id="rId33"/>
    <p:sldId id="325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326" r:id="rId43"/>
    <p:sldId id="282" r:id="rId44"/>
    <p:sldId id="285" r:id="rId45"/>
    <p:sldId id="286" r:id="rId46"/>
    <p:sldId id="287" r:id="rId47"/>
    <p:sldId id="289" r:id="rId48"/>
    <p:sldId id="290" r:id="rId49"/>
    <p:sldId id="318" r:id="rId50"/>
    <p:sldId id="291" r:id="rId51"/>
    <p:sldId id="319" r:id="rId52"/>
    <p:sldId id="293" r:id="rId53"/>
    <p:sldId id="294" r:id="rId54"/>
    <p:sldId id="295" r:id="rId55"/>
    <p:sldId id="297" r:id="rId56"/>
    <p:sldId id="298" r:id="rId57"/>
    <p:sldId id="299" r:id="rId58"/>
    <p:sldId id="300" r:id="rId59"/>
    <p:sldId id="301" r:id="rId60"/>
    <p:sldId id="302" r:id="rId61"/>
    <p:sldId id="303" r:id="rId62"/>
    <p:sldId id="304" r:id="rId63"/>
    <p:sldId id="305" r:id="rId64"/>
    <p:sldId id="331" r:id="rId65"/>
    <p:sldId id="306" r:id="rId66"/>
    <p:sldId id="320" r:id="rId67"/>
    <p:sldId id="309" r:id="rId68"/>
    <p:sldId id="327" r:id="rId69"/>
    <p:sldId id="328" r:id="rId70"/>
    <p:sldId id="329" r:id="rId71"/>
    <p:sldId id="343" r:id="rId72"/>
    <p:sldId id="317" r:id="rId7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Styl pośredni 1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693639614831"/>
          <c:y val="0.12242579101509822"/>
          <c:w val="0.80887499320678113"/>
          <c:h val="0.654143214071354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327477680162823E-3"/>
                  <c:y val="3.0259835488949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654955360325594E-3"/>
                  <c:y val="2.269487661671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982433040488606E-3"/>
                  <c:y val="1.8912099347567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983876148967077E-3"/>
                  <c:y val="2.6477356052830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30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Arkusz1!$B$2:$B$7</c:f>
              <c:numCache>
                <c:formatCode>0.00</c:formatCode>
                <c:ptCount val="6"/>
                <c:pt idx="0">
                  <c:v>166</c:v>
                </c:pt>
                <c:pt idx="1">
                  <c:v>213</c:v>
                </c:pt>
                <c:pt idx="2">
                  <c:v>235.17</c:v>
                </c:pt>
                <c:pt idx="3">
                  <c:v>266</c:v>
                </c:pt>
                <c:pt idx="4">
                  <c:v>297.33999999999969</c:v>
                </c:pt>
                <c:pt idx="5">
                  <c:v>220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605504"/>
        <c:axId val="121623680"/>
      </c:barChart>
      <c:catAx>
        <c:axId val="121605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21623680"/>
        <c:crosses val="autoZero"/>
        <c:auto val="1"/>
        <c:lblAlgn val="ctr"/>
        <c:lblOffset val="100"/>
        <c:noMultiLvlLbl val="0"/>
      </c:catAx>
      <c:valAx>
        <c:axId val="12162368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216055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6930192130528"/>
          <c:y val="0.11146178704411019"/>
          <c:w val="0.80887499320678202"/>
          <c:h val="0.652408732047369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327477680162836E-3"/>
                  <c:y val="3.025983548894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654955360325586E-3"/>
                  <c:y val="2.269487661671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98243304048871E-3"/>
                  <c:y val="1.8912099347567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983876148967034E-3"/>
                  <c:y val="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30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Arkusz1!$B$2:$B$3</c:f>
              <c:numCache>
                <c:formatCode>0.00</c:formatCode>
                <c:ptCount val="2"/>
                <c:pt idx="0">
                  <c:v>39</c:v>
                </c:pt>
                <c:pt idx="1">
                  <c:v>28.5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285120"/>
        <c:axId val="129291008"/>
      </c:barChart>
      <c:catAx>
        <c:axId val="12928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29291008"/>
        <c:crosses val="autoZero"/>
        <c:auto val="1"/>
        <c:lblAlgn val="ctr"/>
        <c:lblOffset val="100"/>
        <c:noMultiLvlLbl val="0"/>
      </c:catAx>
      <c:valAx>
        <c:axId val="12929100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292851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6936396148315"/>
          <c:y val="4.8420713728945713E-2"/>
          <c:w val="0.8088749932067818"/>
          <c:h val="0.751589527024538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327155283587742E-3"/>
                  <c:y val="1.1546633739083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65495536032556E-3"/>
                  <c:y val="2.269487661671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98243304048865E-3"/>
                  <c:y val="1.891209934756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983876148967034E-3"/>
                  <c:y val="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30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Arkusz1!$B$2:$B$8</c:f>
              <c:numCache>
                <c:formatCode>0.00</c:formatCode>
                <c:ptCount val="7"/>
                <c:pt idx="0">
                  <c:v>199</c:v>
                </c:pt>
                <c:pt idx="1">
                  <c:v>165</c:v>
                </c:pt>
                <c:pt idx="2">
                  <c:v>206</c:v>
                </c:pt>
                <c:pt idx="3">
                  <c:v>285</c:v>
                </c:pt>
                <c:pt idx="4">
                  <c:v>320</c:v>
                </c:pt>
                <c:pt idx="5">
                  <c:v>355</c:v>
                </c:pt>
                <c:pt idx="6">
                  <c:v>414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132160"/>
        <c:axId val="143133696"/>
      </c:barChart>
      <c:catAx>
        <c:axId val="143132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43133696"/>
        <c:crosses val="autoZero"/>
        <c:auto val="1"/>
        <c:lblAlgn val="ctr"/>
        <c:lblOffset val="100"/>
        <c:noMultiLvlLbl val="0"/>
      </c:catAx>
      <c:valAx>
        <c:axId val="14313369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431321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6936396148315"/>
          <c:y val="5.3049592048444186E-2"/>
          <c:w val="0.8088749932067818"/>
          <c:h val="0.723519468403143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327477680162825E-3"/>
                  <c:y val="3.0259835488949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65495536032556E-3"/>
                  <c:y val="2.269487661671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98243304048865E-3"/>
                  <c:y val="1.891209934756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983876148967034E-3"/>
                  <c:y val="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30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Arkusz1!$B$2:$B$8</c:f>
              <c:numCache>
                <c:formatCode>0.00</c:formatCode>
                <c:ptCount val="7"/>
                <c:pt idx="0">
                  <c:v>245</c:v>
                </c:pt>
                <c:pt idx="1">
                  <c:v>278.25</c:v>
                </c:pt>
                <c:pt idx="2">
                  <c:v>286</c:v>
                </c:pt>
                <c:pt idx="3">
                  <c:v>230.26999999999998</c:v>
                </c:pt>
                <c:pt idx="4">
                  <c:v>247</c:v>
                </c:pt>
                <c:pt idx="5">
                  <c:v>234.85000000000014</c:v>
                </c:pt>
                <c:pt idx="6">
                  <c:v>290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432576"/>
        <c:axId val="145434112"/>
      </c:barChart>
      <c:catAx>
        <c:axId val="14543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45434112"/>
        <c:crosses val="autoZero"/>
        <c:auto val="1"/>
        <c:lblAlgn val="ctr"/>
        <c:lblOffset val="100"/>
        <c:noMultiLvlLbl val="0"/>
      </c:catAx>
      <c:valAx>
        <c:axId val="14543411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454325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6936396148315"/>
          <c:y val="0.10451094139784065"/>
          <c:w val="0.8088749932067818"/>
          <c:h val="0.672057919933518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327477680162825E-3"/>
                  <c:y val="3.0259835488949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65495536032556E-3"/>
                  <c:y val="2.269487661671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98243304048865E-3"/>
                  <c:y val="1.891209934756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983876148967034E-3"/>
                  <c:y val="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30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Arkusz1!$B$2:$B$8</c:f>
              <c:numCache>
                <c:formatCode>0.00</c:formatCode>
                <c:ptCount val="7"/>
                <c:pt idx="0">
                  <c:v>88</c:v>
                </c:pt>
                <c:pt idx="1">
                  <c:v>62</c:v>
                </c:pt>
                <c:pt idx="2">
                  <c:v>36</c:v>
                </c:pt>
                <c:pt idx="3">
                  <c:v>74.5</c:v>
                </c:pt>
                <c:pt idx="4">
                  <c:v>89</c:v>
                </c:pt>
                <c:pt idx="5">
                  <c:v>34</c:v>
                </c:pt>
                <c:pt idx="6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452416"/>
        <c:axId val="149228544"/>
      </c:barChart>
      <c:catAx>
        <c:axId val="145452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49228544"/>
        <c:crosses val="autoZero"/>
        <c:auto val="1"/>
        <c:lblAlgn val="ctr"/>
        <c:lblOffset val="100"/>
        <c:noMultiLvlLbl val="0"/>
      </c:catAx>
      <c:valAx>
        <c:axId val="14922854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454524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6936396148315"/>
          <c:y val="5.3049592048444186E-2"/>
          <c:w val="0.8088749932067818"/>
          <c:h val="0.723519468403143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327477680162825E-3"/>
                  <c:y val="3.0259835488949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65495536032556E-3"/>
                  <c:y val="2.269487661671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98243304048865E-3"/>
                  <c:y val="1.891209934756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983876148967034E-3"/>
                  <c:y val="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30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Arkusz1!$B$2:$B$8</c:f>
              <c:numCache>
                <c:formatCode>0.00</c:formatCode>
                <c:ptCount val="7"/>
                <c:pt idx="0">
                  <c:v>1018</c:v>
                </c:pt>
                <c:pt idx="1">
                  <c:v>941.5</c:v>
                </c:pt>
                <c:pt idx="2">
                  <c:v>889</c:v>
                </c:pt>
                <c:pt idx="3">
                  <c:v>874.32999999999947</c:v>
                </c:pt>
                <c:pt idx="4">
                  <c:v>768.75</c:v>
                </c:pt>
                <c:pt idx="5">
                  <c:v>782</c:v>
                </c:pt>
                <c:pt idx="6">
                  <c:v>917.8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860544"/>
        <c:axId val="128863232"/>
      </c:barChart>
      <c:catAx>
        <c:axId val="128860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28863232"/>
        <c:crosses val="autoZero"/>
        <c:auto val="1"/>
        <c:lblAlgn val="ctr"/>
        <c:lblOffset val="100"/>
        <c:noMultiLvlLbl val="0"/>
      </c:catAx>
      <c:valAx>
        <c:axId val="12886323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288605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6936396148315"/>
          <c:y val="5.1110753380553757E-2"/>
          <c:w val="0.8088749932067818"/>
          <c:h val="0.741413688948614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327477680162825E-3"/>
                  <c:y val="3.0259835488949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65495536032556E-3"/>
                  <c:y val="2.269487661671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98243304048865E-3"/>
                  <c:y val="1.891209934756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983876148967034E-3"/>
                  <c:y val="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30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Arkusz1!$B$2:$B$8</c:f>
              <c:numCache>
                <c:formatCode>0.00</c:formatCode>
                <c:ptCount val="7"/>
                <c:pt idx="0">
                  <c:v>337.25</c:v>
                </c:pt>
                <c:pt idx="1">
                  <c:v>409.12</c:v>
                </c:pt>
                <c:pt idx="2">
                  <c:v>595</c:v>
                </c:pt>
                <c:pt idx="3">
                  <c:v>638.75</c:v>
                </c:pt>
                <c:pt idx="4">
                  <c:v>619.88</c:v>
                </c:pt>
                <c:pt idx="5">
                  <c:v>537</c:v>
                </c:pt>
                <c:pt idx="6">
                  <c:v>479.25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685184"/>
        <c:axId val="134133632"/>
      </c:barChart>
      <c:catAx>
        <c:axId val="132685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34133632"/>
        <c:crosses val="autoZero"/>
        <c:auto val="1"/>
        <c:lblAlgn val="ctr"/>
        <c:lblOffset val="100"/>
        <c:noMultiLvlLbl val="0"/>
      </c:catAx>
      <c:valAx>
        <c:axId val="13413363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326851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6936396148315"/>
          <c:y val="4.8010589431463413E-2"/>
          <c:w val="0.8088749932067818"/>
          <c:h val="0.728558757073334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327477680162825E-3"/>
                  <c:y val="3.0259835488949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65495536032556E-3"/>
                  <c:y val="2.269487661671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98243304048865E-3"/>
                  <c:y val="1.891209934756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983876148967034E-3"/>
                  <c:y val="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30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Arkusz1!$B$2:$B$6</c:f>
              <c:numCache>
                <c:formatCode>0.00</c:formatCode>
                <c:ptCount val="5"/>
                <c:pt idx="0">
                  <c:v>83</c:v>
                </c:pt>
                <c:pt idx="1">
                  <c:v>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080576"/>
        <c:axId val="115598464"/>
      </c:barChart>
      <c:catAx>
        <c:axId val="115080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15598464"/>
        <c:crosses val="autoZero"/>
        <c:auto val="1"/>
        <c:lblAlgn val="ctr"/>
        <c:lblOffset val="100"/>
        <c:noMultiLvlLbl val="0"/>
      </c:catAx>
      <c:valAx>
        <c:axId val="11559846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150805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6936396148317"/>
          <c:y val="4.8010589431463413E-2"/>
          <c:w val="0.80887499320678191"/>
          <c:h val="0.728558757073334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32747768016283E-3"/>
                  <c:y val="3.025983548894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654955360325573E-3"/>
                  <c:y val="2.2694876616712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982433040488684E-3"/>
                  <c:y val="1.8912099347567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983876148967034E-3"/>
                  <c:y val="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30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Arkusz1!$B$2:$B$8</c:f>
              <c:numCache>
                <c:formatCode>0.00</c:formatCode>
                <c:ptCount val="7"/>
                <c:pt idx="0">
                  <c:v>41</c:v>
                </c:pt>
                <c:pt idx="1">
                  <c:v>60</c:v>
                </c:pt>
                <c:pt idx="2">
                  <c:v>29</c:v>
                </c:pt>
                <c:pt idx="3">
                  <c:v>43</c:v>
                </c:pt>
                <c:pt idx="4">
                  <c:v>59</c:v>
                </c:pt>
                <c:pt idx="5">
                  <c:v>61.5</c:v>
                </c:pt>
                <c:pt idx="6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281536"/>
        <c:axId val="143665408"/>
      </c:barChart>
      <c:catAx>
        <c:axId val="14328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43665408"/>
        <c:crosses val="autoZero"/>
        <c:auto val="1"/>
        <c:lblAlgn val="ctr"/>
        <c:lblOffset val="100"/>
        <c:noMultiLvlLbl val="0"/>
      </c:catAx>
      <c:valAx>
        <c:axId val="14366540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432815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18684614481972"/>
          <c:y val="4.9729381667565825E-2"/>
          <c:w val="0.8088749932067818"/>
          <c:h val="0.709105154876313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327477680162825E-3"/>
                  <c:y val="3.0259835488949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65495536032556E-3"/>
                  <c:y val="2.269487661671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98243304048865E-3"/>
                  <c:y val="1.891209934756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983876148967034E-3"/>
                  <c:y val="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30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Arkusz1!$B$2:$B$8</c:f>
              <c:numCache>
                <c:formatCode>0.00</c:formatCode>
                <c:ptCount val="7"/>
                <c:pt idx="0">
                  <c:v>7</c:v>
                </c:pt>
                <c:pt idx="1">
                  <c:v>42</c:v>
                </c:pt>
                <c:pt idx="2">
                  <c:v>33</c:v>
                </c:pt>
                <c:pt idx="3">
                  <c:v>25</c:v>
                </c:pt>
                <c:pt idx="4">
                  <c:v>44</c:v>
                </c:pt>
                <c:pt idx="5">
                  <c:v>26</c:v>
                </c:pt>
                <c:pt idx="6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348288"/>
        <c:axId val="166349824"/>
      </c:barChart>
      <c:catAx>
        <c:axId val="166348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66349824"/>
        <c:crosses val="autoZero"/>
        <c:auto val="1"/>
        <c:lblAlgn val="ctr"/>
        <c:lblOffset val="100"/>
        <c:noMultiLvlLbl val="0"/>
      </c:catAx>
      <c:valAx>
        <c:axId val="16634982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663482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6936396148315"/>
          <c:y val="0.12817114592486667"/>
          <c:w val="0.8088749932067818"/>
          <c:h val="0.63088949677997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327477680162825E-3"/>
                  <c:y val="3.0259835488949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65495536032556E-3"/>
                  <c:y val="2.269487661671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98243304048865E-3"/>
                  <c:y val="1.891209934756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983876148967034E-3"/>
                  <c:y val="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30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Arkusz1!$B$2:$B$8</c:f>
              <c:numCache>
                <c:formatCode>0.00</c:formatCode>
                <c:ptCount val="7"/>
                <c:pt idx="0">
                  <c:v>57</c:v>
                </c:pt>
                <c:pt idx="1">
                  <c:v>33</c:v>
                </c:pt>
                <c:pt idx="2">
                  <c:v>54</c:v>
                </c:pt>
                <c:pt idx="3">
                  <c:v>55</c:v>
                </c:pt>
                <c:pt idx="4">
                  <c:v>32</c:v>
                </c:pt>
                <c:pt idx="5">
                  <c:v>42</c:v>
                </c:pt>
                <c:pt idx="6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637568"/>
        <c:axId val="166639104"/>
      </c:barChart>
      <c:catAx>
        <c:axId val="16663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66639104"/>
        <c:crosses val="autoZero"/>
        <c:auto val="1"/>
        <c:lblAlgn val="ctr"/>
        <c:lblOffset val="100"/>
        <c:noMultiLvlLbl val="0"/>
      </c:catAx>
      <c:valAx>
        <c:axId val="16663910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666375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6936396148313"/>
          <c:y val="0.23082595650565615"/>
          <c:w val="0.80887499320678136"/>
          <c:h val="0.5457429832028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327477680162815E-3"/>
                  <c:y val="3.0259835488949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654955360325538E-3"/>
                  <c:y val="2.269487661671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982433040488589E-3"/>
                  <c:y val="1.8912099347567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983876148967034E-3"/>
                  <c:y val="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30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Arkusz1!$B$2:$B$8</c:f>
              <c:numCache>
                <c:formatCode>0.00</c:formatCode>
                <c:ptCount val="7"/>
                <c:pt idx="0">
                  <c:v>102</c:v>
                </c:pt>
                <c:pt idx="1">
                  <c:v>95.5</c:v>
                </c:pt>
                <c:pt idx="2">
                  <c:v>86</c:v>
                </c:pt>
                <c:pt idx="3">
                  <c:v>116.5</c:v>
                </c:pt>
                <c:pt idx="4">
                  <c:v>185</c:v>
                </c:pt>
                <c:pt idx="5">
                  <c:v>137.5</c:v>
                </c:pt>
                <c:pt idx="6">
                  <c:v>209.5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430272"/>
        <c:axId val="149431808"/>
      </c:barChart>
      <c:catAx>
        <c:axId val="149430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49431808"/>
        <c:crosses val="autoZero"/>
        <c:auto val="1"/>
        <c:lblAlgn val="ctr"/>
        <c:lblOffset val="100"/>
        <c:noMultiLvlLbl val="0"/>
      </c:catAx>
      <c:valAx>
        <c:axId val="14943180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494302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6936396148315"/>
          <c:y val="8.3525374650546672E-2"/>
          <c:w val="0.8088749932067818"/>
          <c:h val="0.69304371822919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327477680162825E-3"/>
                  <c:y val="3.0259835488949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65495536032556E-3"/>
                  <c:y val="2.269487661671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98243304048865E-3"/>
                  <c:y val="1.891209934756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983876148967034E-3"/>
                  <c:y val="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7824794361186881E-3"/>
                  <c:y val="-3.4408361322111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30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Arkusz1!$B$2:$B$8</c:f>
              <c:numCache>
                <c:formatCode>0.00</c:formatCode>
                <c:ptCount val="7"/>
                <c:pt idx="0">
                  <c:v>469.03</c:v>
                </c:pt>
                <c:pt idx="1">
                  <c:v>484.82</c:v>
                </c:pt>
                <c:pt idx="2">
                  <c:v>390.84000000000026</c:v>
                </c:pt>
                <c:pt idx="3">
                  <c:v>382</c:v>
                </c:pt>
                <c:pt idx="4">
                  <c:v>378.08</c:v>
                </c:pt>
                <c:pt idx="5">
                  <c:v>338</c:v>
                </c:pt>
                <c:pt idx="6">
                  <c:v>266.17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832192"/>
        <c:axId val="167973248"/>
      </c:barChart>
      <c:catAx>
        <c:axId val="16783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67973248"/>
        <c:crosses val="autoZero"/>
        <c:auto val="1"/>
        <c:lblAlgn val="ctr"/>
        <c:lblOffset val="100"/>
        <c:noMultiLvlLbl val="0"/>
      </c:catAx>
      <c:valAx>
        <c:axId val="16797324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678321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70890753058893"/>
          <c:y val="5.8128727008034939E-2"/>
          <c:w val="0.8088749932067818"/>
          <c:h val="0.718440365871704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327477680162825E-3"/>
                  <c:y val="3.0259835488949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65495536032556E-3"/>
                  <c:y val="2.269487661671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98243304048865E-3"/>
                  <c:y val="1.891209934756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983876148967034E-3"/>
                  <c:y val="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30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Arkusz1!$B$2:$B$8</c:f>
              <c:numCache>
                <c:formatCode>0.00</c:formatCode>
                <c:ptCount val="7"/>
                <c:pt idx="0">
                  <c:v>395.11</c:v>
                </c:pt>
                <c:pt idx="1">
                  <c:v>313.5</c:v>
                </c:pt>
                <c:pt idx="2">
                  <c:v>376.75</c:v>
                </c:pt>
                <c:pt idx="3">
                  <c:v>545.85999999999945</c:v>
                </c:pt>
                <c:pt idx="4">
                  <c:v>410</c:v>
                </c:pt>
                <c:pt idx="5">
                  <c:v>433.47999999999973</c:v>
                </c:pt>
                <c:pt idx="6">
                  <c:v>497.78999999999974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532416"/>
        <c:axId val="143533952"/>
      </c:barChart>
      <c:catAx>
        <c:axId val="143532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43533952"/>
        <c:crosses val="autoZero"/>
        <c:auto val="1"/>
        <c:lblAlgn val="ctr"/>
        <c:lblOffset val="100"/>
        <c:noMultiLvlLbl val="0"/>
      </c:catAx>
      <c:valAx>
        <c:axId val="14353395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435324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6936396148315"/>
          <c:y val="5.3049313280120705E-2"/>
          <c:w val="0.8088749932067818"/>
          <c:h val="0.723519548051234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327477680162825E-3"/>
                  <c:y val="3.0259835488949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65495536032556E-3"/>
                  <c:y val="2.269487661671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98243304048865E-3"/>
                  <c:y val="1.891209934756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983876148967034E-3"/>
                  <c:y val="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30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Arkusz1!$B$2:$B$8</c:f>
              <c:numCache>
                <c:formatCode>0.00</c:formatCode>
                <c:ptCount val="7"/>
                <c:pt idx="0">
                  <c:v>68.5</c:v>
                </c:pt>
                <c:pt idx="1">
                  <c:v>74.5</c:v>
                </c:pt>
                <c:pt idx="2">
                  <c:v>86.5</c:v>
                </c:pt>
                <c:pt idx="3">
                  <c:v>70</c:v>
                </c:pt>
                <c:pt idx="4">
                  <c:v>76.5</c:v>
                </c:pt>
                <c:pt idx="5">
                  <c:v>80</c:v>
                </c:pt>
                <c:pt idx="6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061888"/>
        <c:axId val="177063424"/>
      </c:barChart>
      <c:catAx>
        <c:axId val="177061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77063424"/>
        <c:crosses val="autoZero"/>
        <c:auto val="1"/>
        <c:lblAlgn val="ctr"/>
        <c:lblOffset val="100"/>
        <c:noMultiLvlLbl val="0"/>
      </c:catAx>
      <c:valAx>
        <c:axId val="17706342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770618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Arkusz1!$B$2:$B$8</c:f>
              <c:numCache>
                <c:formatCode>General</c:formatCode>
                <c:ptCount val="7"/>
                <c:pt idx="0">
                  <c:v>1631.75</c:v>
                </c:pt>
                <c:pt idx="1">
                  <c:v>1569.5</c:v>
                </c:pt>
                <c:pt idx="2">
                  <c:v>1417.5</c:v>
                </c:pt>
                <c:pt idx="3">
                  <c:v>1580.87</c:v>
                </c:pt>
                <c:pt idx="4">
                  <c:v>1447.75</c:v>
                </c:pt>
                <c:pt idx="5">
                  <c:v>1234.1599999999999</c:v>
                </c:pt>
                <c:pt idx="6">
                  <c:v>1613.25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709696"/>
        <c:axId val="165554432"/>
      </c:barChart>
      <c:catAx>
        <c:axId val="143709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65554432"/>
        <c:crosses val="autoZero"/>
        <c:auto val="1"/>
        <c:lblAlgn val="ctr"/>
        <c:lblOffset val="100"/>
        <c:noMultiLvlLbl val="0"/>
      </c:catAx>
      <c:valAx>
        <c:axId val="165554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437096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6936396148315"/>
          <c:y val="6.4643467062347804E-2"/>
          <c:w val="0.8088749932067818"/>
          <c:h val="0.711925330204239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327477680162825E-3"/>
                  <c:y val="3.0259835488949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65495536032556E-3"/>
                  <c:y val="2.269487661671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98243304048865E-3"/>
                  <c:y val="1.891209934756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983876148967034E-3"/>
                  <c:y val="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30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Arkusz1!$B$2:$B$8</c:f>
              <c:numCache>
                <c:formatCode>0.00</c:formatCode>
                <c:ptCount val="7"/>
                <c:pt idx="0">
                  <c:v>551.01</c:v>
                </c:pt>
                <c:pt idx="1">
                  <c:v>586.66</c:v>
                </c:pt>
                <c:pt idx="2">
                  <c:v>542.5</c:v>
                </c:pt>
                <c:pt idx="3">
                  <c:v>531.5</c:v>
                </c:pt>
                <c:pt idx="4">
                  <c:v>478.5</c:v>
                </c:pt>
                <c:pt idx="5">
                  <c:v>333.91999999999973</c:v>
                </c:pt>
                <c:pt idx="6">
                  <c:v>460.84000000000026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389248"/>
        <c:axId val="166390784"/>
      </c:barChart>
      <c:catAx>
        <c:axId val="16638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66390784"/>
        <c:crosses val="autoZero"/>
        <c:auto val="1"/>
        <c:lblAlgn val="ctr"/>
        <c:lblOffset val="100"/>
        <c:noMultiLvlLbl val="0"/>
      </c:catAx>
      <c:valAx>
        <c:axId val="16639078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663892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6936396148315"/>
          <c:y val="9.6409712942281831E-2"/>
          <c:w val="0.8088749932067818"/>
          <c:h val="0.680159292144171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327477680162825E-3"/>
                  <c:y val="3.0259835488949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65495536032556E-3"/>
                  <c:y val="2.269487661671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98243304048865E-3"/>
                  <c:y val="1.891209934756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983876148967034E-3"/>
                  <c:y val="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30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Arkusz1!$B$2:$B$8</c:f>
              <c:numCache>
                <c:formatCode>0.00</c:formatCode>
                <c:ptCount val="7"/>
                <c:pt idx="0">
                  <c:v>29</c:v>
                </c:pt>
                <c:pt idx="1">
                  <c:v>35</c:v>
                </c:pt>
                <c:pt idx="2">
                  <c:v>31</c:v>
                </c:pt>
                <c:pt idx="3">
                  <c:v>18</c:v>
                </c:pt>
                <c:pt idx="4">
                  <c:v>30</c:v>
                </c:pt>
                <c:pt idx="5">
                  <c:v>39</c:v>
                </c:pt>
                <c:pt idx="6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422208"/>
        <c:axId val="165424128"/>
      </c:barChart>
      <c:catAx>
        <c:axId val="165422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65424128"/>
        <c:crosses val="autoZero"/>
        <c:auto val="1"/>
        <c:lblAlgn val="ctr"/>
        <c:lblOffset val="100"/>
        <c:noMultiLvlLbl val="0"/>
      </c:catAx>
      <c:valAx>
        <c:axId val="16542412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654222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18684614481967"/>
          <c:y val="7.8176091012396809E-2"/>
          <c:w val="0.80887499320678191"/>
          <c:h val="0.68015929214417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32747768016283E-3"/>
                  <c:y val="3.025983548894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654955360325573E-3"/>
                  <c:y val="2.2694876616712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982433040488684E-3"/>
                  <c:y val="1.8912099347567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983876148967034E-3"/>
                  <c:y val="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30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Arkusz1!$B$2:$B$3</c:f>
              <c:numCache>
                <c:formatCode>0.00</c:formatCode>
                <c:ptCount val="2"/>
                <c:pt idx="0">
                  <c:v>160</c:v>
                </c:pt>
                <c:pt idx="1">
                  <c:v>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044992"/>
        <c:axId val="167046528"/>
      </c:barChart>
      <c:catAx>
        <c:axId val="167044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67046528"/>
        <c:crosses val="autoZero"/>
        <c:auto val="1"/>
        <c:lblAlgn val="ctr"/>
        <c:lblOffset val="100"/>
        <c:noMultiLvlLbl val="0"/>
      </c:catAx>
      <c:valAx>
        <c:axId val="16704652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670449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6936396148315"/>
          <c:y val="7.4729647881601857E-2"/>
          <c:w val="0.8088749932067818"/>
          <c:h val="0.70183935720485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327477680162825E-3"/>
                  <c:y val="3.0259835488949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65495536032556E-3"/>
                  <c:y val="2.269487661671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98243304048865E-3"/>
                  <c:y val="1.891209934756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983876148967034E-3"/>
                  <c:y val="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30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Arkusz1!$B$2:$B$8</c:f>
              <c:numCache>
                <c:formatCode>0.00</c:formatCode>
                <c:ptCount val="7"/>
                <c:pt idx="0">
                  <c:v>1061</c:v>
                </c:pt>
                <c:pt idx="1">
                  <c:v>1311.83</c:v>
                </c:pt>
                <c:pt idx="2">
                  <c:v>1144.51</c:v>
                </c:pt>
                <c:pt idx="3">
                  <c:v>1128.5</c:v>
                </c:pt>
                <c:pt idx="4">
                  <c:v>960.5</c:v>
                </c:pt>
                <c:pt idx="5">
                  <c:v>1016.5</c:v>
                </c:pt>
                <c:pt idx="6">
                  <c:v>917.83999999999946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639808"/>
        <c:axId val="177641344"/>
      </c:barChart>
      <c:catAx>
        <c:axId val="177639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77641344"/>
        <c:crosses val="autoZero"/>
        <c:auto val="1"/>
        <c:lblAlgn val="ctr"/>
        <c:lblOffset val="100"/>
        <c:noMultiLvlLbl val="0"/>
      </c:catAx>
      <c:valAx>
        <c:axId val="17764134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776398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70890753058893"/>
          <c:y val="8.4757212048009747E-2"/>
          <c:w val="0.80887499320678202"/>
          <c:h val="0.633463767398088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327477680162836E-3"/>
                  <c:y val="3.025983548894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654955360325586E-3"/>
                  <c:y val="2.269487661671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98243304048871E-3"/>
                  <c:y val="1.8912099347567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983876148967034E-3"/>
                  <c:y val="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30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Arkusz1!$B$2:$B$8</c:f>
              <c:numCache>
                <c:formatCode>0.00</c:formatCode>
                <c:ptCount val="7"/>
                <c:pt idx="0">
                  <c:v>41</c:v>
                </c:pt>
                <c:pt idx="1">
                  <c:v>46.660000000000011</c:v>
                </c:pt>
                <c:pt idx="2">
                  <c:v>79.33</c:v>
                </c:pt>
                <c:pt idx="3">
                  <c:v>76.669999999999987</c:v>
                </c:pt>
                <c:pt idx="4">
                  <c:v>64.010000000000005</c:v>
                </c:pt>
                <c:pt idx="5">
                  <c:v>71.669999999999987</c:v>
                </c:pt>
                <c:pt idx="6">
                  <c:v>52.67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022656"/>
        <c:axId val="178384896"/>
      </c:barChart>
      <c:catAx>
        <c:axId val="178022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78384896"/>
        <c:crosses val="autoZero"/>
        <c:auto val="1"/>
        <c:lblAlgn val="ctr"/>
        <c:lblOffset val="100"/>
        <c:noMultiLvlLbl val="0"/>
      </c:catAx>
      <c:valAx>
        <c:axId val="17838489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780226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6936396148318"/>
          <c:y val="7.4729647881601899E-2"/>
          <c:w val="0.80887499320678202"/>
          <c:h val="0.701839357204851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327477680162836E-3"/>
                  <c:y val="3.025983548894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654955360325586E-3"/>
                  <c:y val="2.269487661671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98243304048871E-3"/>
                  <c:y val="1.8912099347567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983876148967034E-3"/>
                  <c:y val="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30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Arkusz1!$B$2:$B$8</c:f>
              <c:numCache>
                <c:formatCode>0.00</c:formatCode>
                <c:ptCount val="7"/>
                <c:pt idx="0">
                  <c:v>104</c:v>
                </c:pt>
                <c:pt idx="1">
                  <c:v>93.5</c:v>
                </c:pt>
                <c:pt idx="2">
                  <c:v>92</c:v>
                </c:pt>
                <c:pt idx="3">
                  <c:v>89.75</c:v>
                </c:pt>
                <c:pt idx="4">
                  <c:v>90</c:v>
                </c:pt>
                <c:pt idx="5">
                  <c:v>42</c:v>
                </c:pt>
                <c:pt idx="6">
                  <c:v>112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446016"/>
        <c:axId val="145447552"/>
      </c:barChart>
      <c:catAx>
        <c:axId val="145446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45447552"/>
        <c:crosses val="autoZero"/>
        <c:auto val="1"/>
        <c:lblAlgn val="ctr"/>
        <c:lblOffset val="100"/>
        <c:noMultiLvlLbl val="0"/>
      </c:catAx>
      <c:valAx>
        <c:axId val="14544755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454460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70890753058893"/>
          <c:y val="0.17861558274307793"/>
          <c:w val="0.8088749932067818"/>
          <c:h val="0.602631372658813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5064346825368103E-3"/>
                  <c:y val="-5.2955009938688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65495536032556E-3"/>
                  <c:y val="2.269487661671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98243304048865E-3"/>
                  <c:y val="1.891209934756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0665144541346082E-3"/>
                  <c:y val="5.14404098658976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30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Arkusz1!$B$2:$B$8</c:f>
              <c:numCache>
                <c:formatCode>0.00</c:formatCode>
                <c:ptCount val="7"/>
                <c:pt idx="0">
                  <c:v>212.73</c:v>
                </c:pt>
                <c:pt idx="1">
                  <c:v>226</c:v>
                </c:pt>
                <c:pt idx="2">
                  <c:v>245.33</c:v>
                </c:pt>
                <c:pt idx="3">
                  <c:v>186.67</c:v>
                </c:pt>
                <c:pt idx="4">
                  <c:v>165</c:v>
                </c:pt>
                <c:pt idx="5">
                  <c:v>87.6</c:v>
                </c:pt>
                <c:pt idx="6">
                  <c:v>121.8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506688"/>
        <c:axId val="149635456"/>
      </c:barChart>
      <c:catAx>
        <c:axId val="149506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49635456"/>
        <c:crosses val="autoZero"/>
        <c:auto val="1"/>
        <c:lblAlgn val="ctr"/>
        <c:lblOffset val="100"/>
        <c:noMultiLvlLbl val="0"/>
      </c:catAx>
      <c:valAx>
        <c:axId val="14963545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49506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6936396148318"/>
          <c:y val="0.11536437190290882"/>
          <c:w val="0.80887499320678202"/>
          <c:h val="0.671232197349949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327477680162836E-3"/>
                  <c:y val="3.025983548894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654955360325586E-3"/>
                  <c:y val="2.269487661671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98243304048871E-3"/>
                  <c:y val="1.8912099347567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983876148967034E-3"/>
                  <c:y val="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30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Arkusz1!$B$2:$B$8</c:f>
              <c:numCache>
                <c:formatCode>0.00</c:formatCode>
                <c:ptCount val="7"/>
                <c:pt idx="0">
                  <c:v>303</c:v>
                </c:pt>
                <c:pt idx="1">
                  <c:v>437</c:v>
                </c:pt>
                <c:pt idx="2">
                  <c:v>455</c:v>
                </c:pt>
                <c:pt idx="3">
                  <c:v>496</c:v>
                </c:pt>
                <c:pt idx="4">
                  <c:v>537</c:v>
                </c:pt>
                <c:pt idx="5">
                  <c:v>491</c:v>
                </c:pt>
                <c:pt idx="6">
                  <c:v>415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593088"/>
        <c:axId val="165594624"/>
      </c:barChart>
      <c:catAx>
        <c:axId val="16559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65594624"/>
        <c:crosses val="autoZero"/>
        <c:auto val="1"/>
        <c:lblAlgn val="ctr"/>
        <c:lblOffset val="100"/>
        <c:noMultiLvlLbl val="0"/>
      </c:catAx>
      <c:valAx>
        <c:axId val="16559462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655930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6936396148318"/>
          <c:y val="7.4729647881601899E-2"/>
          <c:w val="0.80887499320678202"/>
          <c:h val="0.711866833577967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327477680162836E-3"/>
                  <c:y val="3.025983548894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654955360325586E-3"/>
                  <c:y val="2.269487661671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98243304048871E-3"/>
                  <c:y val="1.8912099347567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983876148967034E-3"/>
                  <c:y val="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30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Arkusz1!$B$2:$B$8</c:f>
              <c:numCache>
                <c:formatCode>0.00</c:formatCode>
                <c:ptCount val="7"/>
                <c:pt idx="0">
                  <c:v>510.35</c:v>
                </c:pt>
                <c:pt idx="1">
                  <c:v>379.83</c:v>
                </c:pt>
                <c:pt idx="2">
                  <c:v>416.17</c:v>
                </c:pt>
                <c:pt idx="3">
                  <c:v>384.42999999999967</c:v>
                </c:pt>
                <c:pt idx="4">
                  <c:v>372.28999999999974</c:v>
                </c:pt>
                <c:pt idx="5">
                  <c:v>469.14000000000027</c:v>
                </c:pt>
                <c:pt idx="6">
                  <c:v>503.5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811904"/>
        <c:axId val="166825984"/>
      </c:barChart>
      <c:catAx>
        <c:axId val="166811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66825984"/>
        <c:crosses val="autoZero"/>
        <c:auto val="1"/>
        <c:lblAlgn val="ctr"/>
        <c:lblOffset val="100"/>
        <c:noMultiLvlLbl val="0"/>
      </c:catAx>
      <c:valAx>
        <c:axId val="16682598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668119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6936396148318"/>
          <c:y val="7.4729647881601899E-2"/>
          <c:w val="0.80887499320678202"/>
          <c:h val="0.701839357204851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327477680162836E-3"/>
                  <c:y val="3.025983548894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654955360325586E-3"/>
                  <c:y val="2.269487661671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98243304048871E-3"/>
                  <c:y val="1.8912099347567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983876148967034E-3"/>
                  <c:y val="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30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Arkusz1!$B$2:$B$8</c:f>
              <c:numCache>
                <c:formatCode>0.00</c:formatCode>
                <c:ptCount val="7"/>
                <c:pt idx="0">
                  <c:v>583.45999999999947</c:v>
                </c:pt>
                <c:pt idx="1">
                  <c:v>729.33999999999946</c:v>
                </c:pt>
                <c:pt idx="2">
                  <c:v>639</c:v>
                </c:pt>
                <c:pt idx="3">
                  <c:v>850.45999999999947</c:v>
                </c:pt>
                <c:pt idx="4">
                  <c:v>732.57</c:v>
                </c:pt>
                <c:pt idx="5">
                  <c:v>828.45999999999947</c:v>
                </c:pt>
                <c:pt idx="6">
                  <c:v>744.85999999999945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137472"/>
        <c:axId val="168139008"/>
      </c:barChart>
      <c:catAx>
        <c:axId val="168137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68139008"/>
        <c:crosses val="autoZero"/>
        <c:auto val="1"/>
        <c:lblAlgn val="ctr"/>
        <c:lblOffset val="100"/>
        <c:noMultiLvlLbl val="0"/>
      </c:catAx>
      <c:valAx>
        <c:axId val="16813900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681374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6936396148321"/>
          <c:y val="7.4729647881601927E-2"/>
          <c:w val="0.80887499320678224"/>
          <c:h val="0.70183935720485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327477680162847E-3"/>
                  <c:y val="3.0259835488949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654955360325603E-3"/>
                  <c:y val="2.2694876616712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982433040488762E-3"/>
                  <c:y val="1.8912099347567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983876148967034E-3"/>
                  <c:y val="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30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Arkusz1!$B$2:$B$8</c:f>
              <c:numCache>
                <c:formatCode>0.00</c:formatCode>
                <c:ptCount val="7"/>
                <c:pt idx="0">
                  <c:v>583.45999999999947</c:v>
                </c:pt>
                <c:pt idx="1">
                  <c:v>729.33999999999946</c:v>
                </c:pt>
                <c:pt idx="2">
                  <c:v>639</c:v>
                </c:pt>
                <c:pt idx="3">
                  <c:v>850.45999999999947</c:v>
                </c:pt>
                <c:pt idx="4">
                  <c:v>732.57</c:v>
                </c:pt>
                <c:pt idx="5">
                  <c:v>828.45999999999947</c:v>
                </c:pt>
                <c:pt idx="6">
                  <c:v>744.85999999999945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494784"/>
        <c:axId val="165496320"/>
      </c:barChart>
      <c:catAx>
        <c:axId val="165494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65496320"/>
        <c:crosses val="autoZero"/>
        <c:auto val="1"/>
        <c:lblAlgn val="ctr"/>
        <c:lblOffset val="100"/>
        <c:noMultiLvlLbl val="0"/>
      </c:catAx>
      <c:valAx>
        <c:axId val="16549632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654947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6936396148321"/>
          <c:y val="7.4729647881601927E-2"/>
          <c:w val="0.80887499320678224"/>
          <c:h val="0.70183935720485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327477680162847E-3"/>
                  <c:y val="3.0259835488949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654955360325603E-3"/>
                  <c:y val="2.2694876616712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982433040488762E-3"/>
                  <c:y val="1.8912099347567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983876148967034E-3"/>
                  <c:y val="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30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Arkusz1!$B$2:$B$8</c:f>
              <c:numCache>
                <c:formatCode>0.00</c:formatCode>
                <c:ptCount val="7"/>
                <c:pt idx="0">
                  <c:v>827.71</c:v>
                </c:pt>
                <c:pt idx="1">
                  <c:v>983.13</c:v>
                </c:pt>
                <c:pt idx="2">
                  <c:v>1110.3699999999999</c:v>
                </c:pt>
                <c:pt idx="3">
                  <c:v>1137</c:v>
                </c:pt>
                <c:pt idx="4">
                  <c:v>920.56</c:v>
                </c:pt>
                <c:pt idx="5">
                  <c:v>1056.3899999999999</c:v>
                </c:pt>
                <c:pt idx="6">
                  <c:v>1014.3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613824"/>
        <c:axId val="177738496"/>
      </c:barChart>
      <c:catAx>
        <c:axId val="177613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77738496"/>
        <c:crosses val="autoZero"/>
        <c:auto val="1"/>
        <c:lblAlgn val="ctr"/>
        <c:lblOffset val="100"/>
        <c:noMultiLvlLbl val="0"/>
      </c:catAx>
      <c:valAx>
        <c:axId val="17773849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776138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6936396148321"/>
          <c:y val="7.4729647881601927E-2"/>
          <c:w val="0.80887499320678224"/>
          <c:h val="0.70183935720485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327477680162847E-3"/>
                  <c:y val="3.0259835488949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654955360325603E-3"/>
                  <c:y val="2.2694876616712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982433040488762E-3"/>
                  <c:y val="1.8912099347567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983876148967034E-3"/>
                  <c:y val="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30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Arkusz1!$B$2:$B$8</c:f>
              <c:numCache>
                <c:formatCode>0.00</c:formatCode>
                <c:ptCount val="7"/>
                <c:pt idx="0">
                  <c:v>100.5</c:v>
                </c:pt>
                <c:pt idx="1">
                  <c:v>236</c:v>
                </c:pt>
                <c:pt idx="2">
                  <c:v>215</c:v>
                </c:pt>
                <c:pt idx="3">
                  <c:v>123.5</c:v>
                </c:pt>
                <c:pt idx="4">
                  <c:v>167.5</c:v>
                </c:pt>
                <c:pt idx="5">
                  <c:v>170</c:v>
                </c:pt>
                <c:pt idx="6">
                  <c:v>252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432640"/>
        <c:axId val="178446720"/>
      </c:barChart>
      <c:catAx>
        <c:axId val="178432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78446720"/>
        <c:crosses val="autoZero"/>
        <c:auto val="1"/>
        <c:lblAlgn val="ctr"/>
        <c:lblOffset val="100"/>
        <c:noMultiLvlLbl val="0"/>
      </c:catAx>
      <c:valAx>
        <c:axId val="17844672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784326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6936396148321"/>
          <c:y val="7.4729647881601927E-2"/>
          <c:w val="0.80887499320678224"/>
          <c:h val="0.70183935720485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327477680162847E-3"/>
                  <c:y val="3.0259835488949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654955360325603E-3"/>
                  <c:y val="2.2694876616712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982433040488762E-3"/>
                  <c:y val="1.8912099347567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983876148967034E-3"/>
                  <c:y val="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30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Arkusz1!$B$2:$B$8</c:f>
              <c:numCache>
                <c:formatCode>0.00</c:formatCode>
                <c:ptCount val="7"/>
                <c:pt idx="0">
                  <c:v>43</c:v>
                </c:pt>
                <c:pt idx="1">
                  <c:v>24</c:v>
                </c:pt>
                <c:pt idx="2">
                  <c:v>12</c:v>
                </c:pt>
                <c:pt idx="3">
                  <c:v>6</c:v>
                </c:pt>
                <c:pt idx="4">
                  <c:v>12</c:v>
                </c:pt>
                <c:pt idx="5">
                  <c:v>6</c:v>
                </c:pt>
                <c:pt idx="6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063232"/>
        <c:axId val="178064768"/>
      </c:barChart>
      <c:catAx>
        <c:axId val="17806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78064768"/>
        <c:crosses val="autoZero"/>
        <c:auto val="1"/>
        <c:lblAlgn val="ctr"/>
        <c:lblOffset val="100"/>
        <c:noMultiLvlLbl val="0"/>
      </c:catAx>
      <c:valAx>
        <c:axId val="17806476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780632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70890753058893"/>
          <c:y val="5.9914813466844623E-2"/>
          <c:w val="0.80887499320678224"/>
          <c:h val="0.70183935720485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732243343878631E-3"/>
                  <c:y val="9.34500175388615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7743402551714585E-3"/>
                  <c:y val="-1.3906340833598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982433040488762E-3"/>
                  <c:y val="1.8912099347567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11721635722808E-2"/>
                  <c:y val="-1.535226761832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891239718059344E-3"/>
                  <c:y val="-3.6601051014207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30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Arkusz1!$B$2:$B$8</c:f>
              <c:numCache>
                <c:formatCode>0.00</c:formatCode>
                <c:ptCount val="7"/>
                <c:pt idx="0">
                  <c:v>192.5</c:v>
                </c:pt>
                <c:pt idx="1">
                  <c:v>264.75</c:v>
                </c:pt>
                <c:pt idx="2">
                  <c:v>344</c:v>
                </c:pt>
                <c:pt idx="3">
                  <c:v>78</c:v>
                </c:pt>
                <c:pt idx="4">
                  <c:v>297.5</c:v>
                </c:pt>
                <c:pt idx="5">
                  <c:v>268.75</c:v>
                </c:pt>
                <c:pt idx="6">
                  <c:v>170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654144"/>
        <c:axId val="145655680"/>
      </c:barChart>
      <c:catAx>
        <c:axId val="145654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45655680"/>
        <c:crosses val="autoZero"/>
        <c:auto val="1"/>
        <c:lblAlgn val="ctr"/>
        <c:lblOffset val="100"/>
        <c:noMultiLvlLbl val="0"/>
      </c:catAx>
      <c:valAx>
        <c:axId val="14565568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456541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6936396148321"/>
          <c:y val="7.4729647881601927E-2"/>
          <c:w val="0.80887499320678224"/>
          <c:h val="0.70183935720485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327477680162847E-3"/>
                  <c:y val="3.0259835488949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654955360325603E-3"/>
                  <c:y val="2.2694876616712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982433040488762E-3"/>
                  <c:y val="1.8912099347567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983876148967034E-3"/>
                  <c:y val="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30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Arkusz1!$B$2:$B$8</c:f>
              <c:numCache>
                <c:formatCode>0.00</c:formatCode>
                <c:ptCount val="7"/>
                <c:pt idx="0">
                  <c:v>291.67</c:v>
                </c:pt>
                <c:pt idx="1">
                  <c:v>122.57</c:v>
                </c:pt>
                <c:pt idx="2">
                  <c:v>70.5</c:v>
                </c:pt>
                <c:pt idx="3">
                  <c:v>103</c:v>
                </c:pt>
                <c:pt idx="4">
                  <c:v>96</c:v>
                </c:pt>
                <c:pt idx="5">
                  <c:v>224</c:v>
                </c:pt>
                <c:pt idx="6">
                  <c:v>249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697408"/>
        <c:axId val="145727872"/>
      </c:barChart>
      <c:catAx>
        <c:axId val="145697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45727872"/>
        <c:crosses val="autoZero"/>
        <c:auto val="1"/>
        <c:lblAlgn val="ctr"/>
        <c:lblOffset val="100"/>
        <c:noMultiLvlLbl val="0"/>
      </c:catAx>
      <c:valAx>
        <c:axId val="14572787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456974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6936396148321"/>
          <c:y val="7.4729647881601927E-2"/>
          <c:w val="0.80887499320678224"/>
          <c:h val="0.70183935720485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327477680162847E-3"/>
                  <c:y val="3.0259835488949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654955360325603E-3"/>
                  <c:y val="2.2694876616712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982433040488762E-3"/>
                  <c:y val="1.8912099347567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983876148967034E-3"/>
                  <c:y val="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30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Arkusz1!$B$2:$B$8</c:f>
              <c:numCache>
                <c:formatCode>0.00</c:formatCode>
                <c:ptCount val="7"/>
                <c:pt idx="0">
                  <c:v>76</c:v>
                </c:pt>
                <c:pt idx="1">
                  <c:v>88</c:v>
                </c:pt>
                <c:pt idx="2">
                  <c:v>101</c:v>
                </c:pt>
                <c:pt idx="3">
                  <c:v>90</c:v>
                </c:pt>
                <c:pt idx="4">
                  <c:v>88</c:v>
                </c:pt>
                <c:pt idx="5">
                  <c:v>138</c:v>
                </c:pt>
                <c:pt idx="6">
                  <c:v>161.5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893952"/>
        <c:axId val="178895488"/>
      </c:barChart>
      <c:catAx>
        <c:axId val="17889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78895488"/>
        <c:crosses val="autoZero"/>
        <c:auto val="1"/>
        <c:lblAlgn val="ctr"/>
        <c:lblOffset val="100"/>
        <c:noMultiLvlLbl val="0"/>
      </c:catAx>
      <c:valAx>
        <c:axId val="17889548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788939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70890753058893"/>
          <c:y val="0.13474398652105263"/>
          <c:w val="0.8088749932067818"/>
          <c:h val="0.654833243829996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5147227799973026E-3"/>
                  <c:y val="1.0057990527068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65495536032556E-3"/>
                  <c:y val="2.269487661671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98243304048865E-3"/>
                  <c:y val="1.891209934756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983876148967034E-3"/>
                  <c:y val="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30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Arkusz1!$B$2:$B$8</c:f>
              <c:numCache>
                <c:formatCode>0.00</c:formatCode>
                <c:ptCount val="7"/>
                <c:pt idx="0">
                  <c:v>822.32999999999947</c:v>
                </c:pt>
                <c:pt idx="1">
                  <c:v>745</c:v>
                </c:pt>
                <c:pt idx="2">
                  <c:v>600.83999999999946</c:v>
                </c:pt>
                <c:pt idx="3">
                  <c:v>544.16999999999996</c:v>
                </c:pt>
                <c:pt idx="4">
                  <c:v>419.17</c:v>
                </c:pt>
                <c:pt idx="5">
                  <c:v>418.21999999999974</c:v>
                </c:pt>
                <c:pt idx="6">
                  <c:v>376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170048"/>
        <c:axId val="128856832"/>
      </c:barChart>
      <c:catAx>
        <c:axId val="12917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28856832"/>
        <c:crosses val="autoZero"/>
        <c:auto val="1"/>
        <c:lblAlgn val="ctr"/>
        <c:lblOffset val="100"/>
        <c:noMultiLvlLbl val="0"/>
      </c:catAx>
      <c:valAx>
        <c:axId val="12885683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291700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6936396148321"/>
          <c:y val="7.4729647881601927E-2"/>
          <c:w val="0.80887499320678224"/>
          <c:h val="0.70183935720485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327477680162847E-3"/>
                  <c:y val="3.0259835488949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654955360325603E-3"/>
                  <c:y val="2.2694876616712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982433040488762E-3"/>
                  <c:y val="1.8912099347567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983876148967034E-3"/>
                  <c:y val="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30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Arkusz1!$B$2:$B$8</c:f>
              <c:numCache>
                <c:formatCode>0.00</c:formatCode>
                <c:ptCount val="7"/>
                <c:pt idx="0">
                  <c:v>200.5</c:v>
                </c:pt>
                <c:pt idx="1">
                  <c:v>208</c:v>
                </c:pt>
                <c:pt idx="2">
                  <c:v>240</c:v>
                </c:pt>
                <c:pt idx="3">
                  <c:v>198</c:v>
                </c:pt>
                <c:pt idx="4">
                  <c:v>292</c:v>
                </c:pt>
                <c:pt idx="5">
                  <c:v>330</c:v>
                </c:pt>
                <c:pt idx="6">
                  <c:v>440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883904"/>
        <c:axId val="63893888"/>
      </c:barChart>
      <c:catAx>
        <c:axId val="63883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63893888"/>
        <c:crosses val="autoZero"/>
        <c:auto val="1"/>
        <c:lblAlgn val="ctr"/>
        <c:lblOffset val="100"/>
        <c:noMultiLvlLbl val="0"/>
      </c:catAx>
      <c:valAx>
        <c:axId val="6389388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638839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6936396148321"/>
          <c:y val="7.4729647881601927E-2"/>
          <c:w val="0.80887499320678224"/>
          <c:h val="0.70183935720485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327477680162847E-3"/>
                  <c:y val="3.0259835488949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654955360325603E-3"/>
                  <c:y val="2.2694876616712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982433040488762E-3"/>
                  <c:y val="1.8912099347567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983876148967034E-3"/>
                  <c:y val="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30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Arkusz1!$B$2:$B$8</c:f>
              <c:numCache>
                <c:formatCode>0.00</c:formatCode>
                <c:ptCount val="7"/>
                <c:pt idx="0">
                  <c:v>934.25</c:v>
                </c:pt>
                <c:pt idx="1">
                  <c:v>921.74</c:v>
                </c:pt>
                <c:pt idx="2">
                  <c:v>994.58</c:v>
                </c:pt>
                <c:pt idx="3">
                  <c:v>877.83999999999969</c:v>
                </c:pt>
                <c:pt idx="4">
                  <c:v>894.8299999999997</c:v>
                </c:pt>
                <c:pt idx="5">
                  <c:v>1115.1599999999999</c:v>
                </c:pt>
                <c:pt idx="6">
                  <c:v>1292.4100000000001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162816"/>
        <c:axId val="168309888"/>
      </c:barChart>
      <c:catAx>
        <c:axId val="16816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68309888"/>
        <c:crosses val="autoZero"/>
        <c:auto val="1"/>
        <c:lblAlgn val="ctr"/>
        <c:lblOffset val="100"/>
        <c:noMultiLvlLbl val="0"/>
      </c:catAx>
      <c:valAx>
        <c:axId val="16830988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681628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6936396148321"/>
          <c:y val="7.4729647881601927E-2"/>
          <c:w val="0.80887499320678224"/>
          <c:h val="0.70183935720485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327477680162847E-3"/>
                  <c:y val="3.0259835488949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654955360325603E-3"/>
                  <c:y val="2.2694876616712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982433040488762E-3"/>
                  <c:y val="1.8912099347567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983876148967034E-3"/>
                  <c:y val="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30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Arkusz1!$B$2:$B$8</c:f>
              <c:numCache>
                <c:formatCode>0.00</c:formatCode>
                <c:ptCount val="7"/>
                <c:pt idx="0">
                  <c:v>265.57</c:v>
                </c:pt>
                <c:pt idx="1">
                  <c:v>333</c:v>
                </c:pt>
                <c:pt idx="2">
                  <c:v>395</c:v>
                </c:pt>
                <c:pt idx="3">
                  <c:v>484</c:v>
                </c:pt>
                <c:pt idx="4">
                  <c:v>349</c:v>
                </c:pt>
                <c:pt idx="5">
                  <c:v>463</c:v>
                </c:pt>
                <c:pt idx="6">
                  <c:v>471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062464"/>
        <c:axId val="178116096"/>
      </c:barChart>
      <c:catAx>
        <c:axId val="178062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78116096"/>
        <c:crosses val="autoZero"/>
        <c:auto val="1"/>
        <c:lblAlgn val="ctr"/>
        <c:lblOffset val="100"/>
        <c:noMultiLvlLbl val="0"/>
      </c:catAx>
      <c:valAx>
        <c:axId val="17811609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780624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6936396148321"/>
          <c:y val="7.4729647881601927E-2"/>
          <c:w val="0.80887499320678224"/>
          <c:h val="0.70183935720485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327477680162847E-3"/>
                  <c:y val="3.0259835488949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654955360325603E-3"/>
                  <c:y val="2.2694876616712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982433040488762E-3"/>
                  <c:y val="1.8912099347567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983876148967034E-3"/>
                  <c:y val="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30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Arkusz1!$B$2:$B$8</c:f>
              <c:numCache>
                <c:formatCode>0.00</c:formatCode>
                <c:ptCount val="7"/>
                <c:pt idx="0">
                  <c:v>37</c:v>
                </c:pt>
                <c:pt idx="1">
                  <c:v>53</c:v>
                </c:pt>
                <c:pt idx="2">
                  <c:v>70</c:v>
                </c:pt>
                <c:pt idx="3">
                  <c:v>67</c:v>
                </c:pt>
                <c:pt idx="4">
                  <c:v>71</c:v>
                </c:pt>
                <c:pt idx="5">
                  <c:v>79</c:v>
                </c:pt>
                <c:pt idx="6">
                  <c:v>25.5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473728"/>
        <c:axId val="164728832"/>
      </c:barChart>
      <c:catAx>
        <c:axId val="106473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64728832"/>
        <c:crosses val="autoZero"/>
        <c:auto val="1"/>
        <c:lblAlgn val="ctr"/>
        <c:lblOffset val="100"/>
        <c:noMultiLvlLbl val="0"/>
      </c:catAx>
      <c:valAx>
        <c:axId val="16472883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064737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6936396148321"/>
          <c:y val="7.4729647881601927E-2"/>
          <c:w val="0.80887499320678224"/>
          <c:h val="0.70183935720485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327477680162847E-3"/>
                  <c:y val="3.0259835488949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654955360325603E-3"/>
                  <c:y val="2.2694876616712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982433040488762E-3"/>
                  <c:y val="1.8912099347567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983876148967034E-3"/>
                  <c:y val="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30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Arkusz1!$B$2:$B$8</c:f>
              <c:numCache>
                <c:formatCode>0.00</c:formatCode>
                <c:ptCount val="7"/>
                <c:pt idx="0">
                  <c:v>197.2</c:v>
                </c:pt>
                <c:pt idx="1">
                  <c:v>209.75</c:v>
                </c:pt>
                <c:pt idx="2">
                  <c:v>247</c:v>
                </c:pt>
                <c:pt idx="3">
                  <c:v>198</c:v>
                </c:pt>
                <c:pt idx="4">
                  <c:v>228</c:v>
                </c:pt>
                <c:pt idx="5">
                  <c:v>284.25</c:v>
                </c:pt>
                <c:pt idx="6">
                  <c:v>362.5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497856"/>
        <c:axId val="165745408"/>
      </c:barChart>
      <c:catAx>
        <c:axId val="165497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65745408"/>
        <c:crosses val="autoZero"/>
        <c:auto val="1"/>
        <c:lblAlgn val="ctr"/>
        <c:lblOffset val="100"/>
        <c:noMultiLvlLbl val="0"/>
      </c:catAx>
      <c:valAx>
        <c:axId val="16574540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654978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6936396148321"/>
          <c:y val="7.4729647881601927E-2"/>
          <c:w val="0.80887499320678224"/>
          <c:h val="0.70183935720485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327477680162847E-3"/>
                  <c:y val="3.0259835488949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654955360325603E-3"/>
                  <c:y val="2.2694876616712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982433040488762E-3"/>
                  <c:y val="1.8912099347567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983876148967034E-3"/>
                  <c:y val="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30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Arkusz1!$B$2:$B$8</c:f>
              <c:numCache>
                <c:formatCode>0.00</c:formatCode>
                <c:ptCount val="7"/>
                <c:pt idx="0">
                  <c:v>181.66</c:v>
                </c:pt>
                <c:pt idx="1">
                  <c:v>155.25</c:v>
                </c:pt>
                <c:pt idx="2">
                  <c:v>167</c:v>
                </c:pt>
                <c:pt idx="3">
                  <c:v>153.84</c:v>
                </c:pt>
                <c:pt idx="4">
                  <c:v>192</c:v>
                </c:pt>
                <c:pt idx="5">
                  <c:v>145.07</c:v>
                </c:pt>
                <c:pt idx="6">
                  <c:v>164.07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323712"/>
        <c:axId val="177840512"/>
      </c:barChart>
      <c:catAx>
        <c:axId val="16832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77840512"/>
        <c:crosses val="autoZero"/>
        <c:auto val="1"/>
        <c:lblAlgn val="ctr"/>
        <c:lblOffset val="100"/>
        <c:noMultiLvlLbl val="0"/>
      </c:catAx>
      <c:valAx>
        <c:axId val="17784051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683237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6936396148321"/>
          <c:y val="7.4729647881601927E-2"/>
          <c:w val="0.80887499320678224"/>
          <c:h val="0.70183935720485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327477680162847E-3"/>
                  <c:y val="3.0259835488949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654955360325603E-3"/>
                  <c:y val="2.2694876616712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982433040488762E-3"/>
                  <c:y val="1.8912099347567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983876148967034E-3"/>
                  <c:y val="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30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Arkusz1!$B$2:$B$8</c:f>
              <c:numCache>
                <c:formatCode>0.00</c:formatCode>
                <c:ptCount val="7"/>
                <c:pt idx="0">
                  <c:v>119</c:v>
                </c:pt>
                <c:pt idx="1">
                  <c:v>97</c:v>
                </c:pt>
                <c:pt idx="2">
                  <c:v>154.5</c:v>
                </c:pt>
                <c:pt idx="3">
                  <c:v>178</c:v>
                </c:pt>
                <c:pt idx="4">
                  <c:v>148</c:v>
                </c:pt>
                <c:pt idx="5">
                  <c:v>165</c:v>
                </c:pt>
                <c:pt idx="6">
                  <c:v>180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472064"/>
        <c:axId val="178473600"/>
      </c:barChart>
      <c:catAx>
        <c:axId val="17847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78473600"/>
        <c:crosses val="autoZero"/>
        <c:auto val="1"/>
        <c:lblAlgn val="ctr"/>
        <c:lblOffset val="100"/>
        <c:noMultiLvlLbl val="0"/>
      </c:catAx>
      <c:valAx>
        <c:axId val="17847360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784720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75786900870662"/>
          <c:y val="0.1435443865199246"/>
          <c:w val="0.86424213099129332"/>
          <c:h val="0.589885846017109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903040372510606E-3"/>
                  <c:y val="5.869070736628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Arkusz1!$B$2:$B$8</c:f>
              <c:numCache>
                <c:formatCode>0.00</c:formatCode>
                <c:ptCount val="7"/>
                <c:pt idx="0">
                  <c:v>11</c:v>
                </c:pt>
                <c:pt idx="1">
                  <c:v>11</c:v>
                </c:pt>
                <c:pt idx="2">
                  <c:v>5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736512"/>
        <c:axId val="168117376"/>
      </c:barChart>
      <c:catAx>
        <c:axId val="178736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68117376"/>
        <c:crosses val="autoZero"/>
        <c:auto val="1"/>
        <c:lblAlgn val="ctr"/>
        <c:lblOffset val="100"/>
        <c:noMultiLvlLbl val="0"/>
      </c:catAx>
      <c:valAx>
        <c:axId val="16811737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78736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6936396148321"/>
          <c:y val="7.4729647881601927E-2"/>
          <c:w val="0.80887499320678224"/>
          <c:h val="0.70183935720485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327477680162847E-3"/>
                  <c:y val="3.0259835488949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654955360325603E-3"/>
                  <c:y val="2.2694876616712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982433040488762E-3"/>
                  <c:y val="1.8912099347567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983876148967034E-3"/>
                  <c:y val="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30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Arkusz1!$B$2:$B$8</c:f>
              <c:numCache>
                <c:formatCode>0.00</c:formatCode>
                <c:ptCount val="7"/>
                <c:pt idx="0">
                  <c:v>638.5</c:v>
                </c:pt>
                <c:pt idx="1">
                  <c:v>665</c:v>
                </c:pt>
                <c:pt idx="2">
                  <c:v>866</c:v>
                </c:pt>
                <c:pt idx="3">
                  <c:v>694.5</c:v>
                </c:pt>
                <c:pt idx="4">
                  <c:v>535.5</c:v>
                </c:pt>
                <c:pt idx="5">
                  <c:v>570</c:v>
                </c:pt>
                <c:pt idx="6">
                  <c:v>620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547584"/>
        <c:axId val="164801152"/>
      </c:barChart>
      <c:catAx>
        <c:axId val="164547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64801152"/>
        <c:crosses val="autoZero"/>
        <c:auto val="1"/>
        <c:lblAlgn val="ctr"/>
        <c:lblOffset val="100"/>
        <c:noMultiLvlLbl val="0"/>
      </c:catAx>
      <c:valAx>
        <c:axId val="16480115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645475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6936396148321"/>
          <c:y val="7.4729647881601927E-2"/>
          <c:w val="0.80887499320678224"/>
          <c:h val="0.70183935720485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327477680162847E-3"/>
                  <c:y val="3.0259835488949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654955360325603E-3"/>
                  <c:y val="2.2694876616712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982433040488762E-3"/>
                  <c:y val="1.8912099347567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983876148967034E-3"/>
                  <c:y val="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30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Arkusz1!$B$2:$B$8</c:f>
              <c:numCache>
                <c:formatCode>0.00</c:formatCode>
                <c:ptCount val="7"/>
                <c:pt idx="0">
                  <c:v>63</c:v>
                </c:pt>
                <c:pt idx="1">
                  <c:v>53</c:v>
                </c:pt>
                <c:pt idx="2">
                  <c:v>76.5</c:v>
                </c:pt>
                <c:pt idx="3">
                  <c:v>136</c:v>
                </c:pt>
                <c:pt idx="4">
                  <c:v>94</c:v>
                </c:pt>
                <c:pt idx="5">
                  <c:v>75</c:v>
                </c:pt>
                <c:pt idx="6">
                  <c:v>95.5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958912"/>
        <c:axId val="184030336"/>
      </c:barChart>
      <c:catAx>
        <c:axId val="183958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84030336"/>
        <c:crosses val="autoZero"/>
        <c:auto val="1"/>
        <c:lblAlgn val="ctr"/>
        <c:lblOffset val="100"/>
        <c:noMultiLvlLbl val="0"/>
      </c:catAx>
      <c:valAx>
        <c:axId val="18403033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839589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70890753058893"/>
          <c:y val="0.13474398652105274"/>
          <c:w val="0.80887499320678202"/>
          <c:h val="0.654833243829996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327477680162836E-3"/>
                  <c:y val="3.025983548894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654955360325586E-3"/>
                  <c:y val="2.269487661671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98243304048871E-3"/>
                  <c:y val="1.8912099347567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983876148967034E-3"/>
                  <c:y val="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30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Arkusz1!$B$2:$B$3</c:f>
              <c:numCache>
                <c:formatCode>0.00</c:formatCode>
                <c:ptCount val="2"/>
                <c:pt idx="0">
                  <c:v>2</c:v>
                </c:pt>
                <c:pt idx="1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707904"/>
        <c:axId val="137709824"/>
      </c:barChart>
      <c:catAx>
        <c:axId val="137707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37709824"/>
        <c:crosses val="autoZero"/>
        <c:auto val="1"/>
        <c:lblAlgn val="ctr"/>
        <c:lblOffset val="100"/>
        <c:noMultiLvlLbl val="0"/>
      </c:catAx>
      <c:valAx>
        <c:axId val="13770982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377079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6936396148315"/>
          <c:y val="0.13258092037114261"/>
          <c:w val="0.8088749932067818"/>
          <c:h val="0.643987940960214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732243343878631E-3"/>
                  <c:y val="2.1896057088885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65495536032556E-3"/>
                  <c:y val="2.269487661671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98243304048865E-3"/>
                  <c:y val="1.891209934756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983876148967034E-3"/>
                  <c:y val="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30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Arkusz1!$B$2:$B$8</c:f>
              <c:numCache>
                <c:formatCode>0.00</c:formatCode>
                <c:ptCount val="7"/>
                <c:pt idx="0">
                  <c:v>323.5</c:v>
                </c:pt>
                <c:pt idx="1">
                  <c:v>313</c:v>
                </c:pt>
                <c:pt idx="2">
                  <c:v>370</c:v>
                </c:pt>
                <c:pt idx="3">
                  <c:v>335</c:v>
                </c:pt>
                <c:pt idx="4">
                  <c:v>522</c:v>
                </c:pt>
                <c:pt idx="5">
                  <c:v>460.5</c:v>
                </c:pt>
                <c:pt idx="6">
                  <c:v>545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183872"/>
        <c:axId val="165185408"/>
      </c:barChart>
      <c:catAx>
        <c:axId val="165183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65185408"/>
        <c:crosses val="autoZero"/>
        <c:auto val="1"/>
        <c:lblAlgn val="ctr"/>
        <c:lblOffset val="100"/>
        <c:noMultiLvlLbl val="0"/>
      </c:catAx>
      <c:valAx>
        <c:axId val="16518540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651838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6936396148315"/>
          <c:y val="0.15082659089000294"/>
          <c:w val="0.8088749932067818"/>
          <c:h val="0.62574225202273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732243343878631E-3"/>
                  <c:y val="1.6926215739522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65495536032556E-3"/>
                  <c:y val="2.269487661671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98243304048865E-3"/>
                  <c:y val="1.891209934756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983876148967034E-3"/>
                  <c:y val="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30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Arkusz1!$B$2:$B$8</c:f>
              <c:numCache>
                <c:formatCode>0.00</c:formatCode>
                <c:ptCount val="7"/>
                <c:pt idx="0">
                  <c:v>101.75</c:v>
                </c:pt>
                <c:pt idx="1">
                  <c:v>79.25</c:v>
                </c:pt>
                <c:pt idx="2">
                  <c:v>66</c:v>
                </c:pt>
                <c:pt idx="3">
                  <c:v>68.5</c:v>
                </c:pt>
                <c:pt idx="4">
                  <c:v>55</c:v>
                </c:pt>
                <c:pt idx="5">
                  <c:v>90.5</c:v>
                </c:pt>
                <c:pt idx="6">
                  <c:v>114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968704"/>
        <c:axId val="164974592"/>
      </c:barChart>
      <c:catAx>
        <c:axId val="164968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64974592"/>
        <c:crosses val="autoZero"/>
        <c:auto val="1"/>
        <c:lblAlgn val="ctr"/>
        <c:lblOffset val="100"/>
        <c:noMultiLvlLbl val="0"/>
      </c:catAx>
      <c:valAx>
        <c:axId val="16497459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64968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6936396148315"/>
          <c:y val="0.1559725695155609"/>
          <c:w val="0.8088749932067818"/>
          <c:h val="0.620596291815796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327155283587742E-3"/>
                  <c:y val="2.18997408131601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65495536032556E-3"/>
                  <c:y val="2.269487661671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98243304048865E-3"/>
                  <c:y val="1.891209934756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983876148967034E-3"/>
                  <c:y val="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30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Arkusz1!$B$2:$B$8</c:f>
              <c:numCache>
                <c:formatCode>0.00</c:formatCode>
                <c:ptCount val="7"/>
                <c:pt idx="0">
                  <c:v>47</c:v>
                </c:pt>
                <c:pt idx="1">
                  <c:v>86</c:v>
                </c:pt>
                <c:pt idx="2">
                  <c:v>77</c:v>
                </c:pt>
                <c:pt idx="3">
                  <c:v>78</c:v>
                </c:pt>
                <c:pt idx="4">
                  <c:v>86</c:v>
                </c:pt>
                <c:pt idx="5">
                  <c:v>53.75</c:v>
                </c:pt>
                <c:pt idx="6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705408"/>
        <c:axId val="164706944"/>
      </c:barChart>
      <c:catAx>
        <c:axId val="164705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64706944"/>
        <c:crosses val="autoZero"/>
        <c:auto val="1"/>
        <c:lblAlgn val="ctr"/>
        <c:lblOffset val="100"/>
        <c:noMultiLvlLbl val="0"/>
      </c:catAx>
      <c:valAx>
        <c:axId val="16470694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647054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96936396148315"/>
          <c:y val="0.12416011086536577"/>
          <c:w val="0.8088749932067818"/>
          <c:h val="0.652408732047369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327155283587742E-3"/>
                  <c:y val="1.2482152355889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65495536032556E-3"/>
                  <c:y val="2.269487661671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498243304048865E-3"/>
                  <c:y val="1.891209934756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983876148967034E-3"/>
                  <c:y val="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30" baseline="0">
                    <a:latin typeface="Times New Roman" pitchFamily="18" charset="0"/>
                    <a:cs typeface="Times New Roman" pitchFamily="18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Arkusz1!$B$2:$B$8</c:f>
              <c:numCache>
                <c:formatCode>0.00</c:formatCode>
                <c:ptCount val="7"/>
                <c:pt idx="0">
                  <c:v>506.5</c:v>
                </c:pt>
                <c:pt idx="1">
                  <c:v>426.51</c:v>
                </c:pt>
                <c:pt idx="2">
                  <c:v>489.98999999999967</c:v>
                </c:pt>
                <c:pt idx="3">
                  <c:v>551.5</c:v>
                </c:pt>
                <c:pt idx="4">
                  <c:v>477.33</c:v>
                </c:pt>
                <c:pt idx="5">
                  <c:v>530.16999999999996</c:v>
                </c:pt>
                <c:pt idx="6">
                  <c:v>529.16999999999996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539904"/>
        <c:axId val="132541440"/>
      </c:barChart>
      <c:catAx>
        <c:axId val="132539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32541440"/>
        <c:crosses val="autoZero"/>
        <c:auto val="1"/>
        <c:lblAlgn val="ctr"/>
        <c:lblOffset val="100"/>
        <c:noMultiLvlLbl val="0"/>
      </c:catAx>
      <c:valAx>
        <c:axId val="13254144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pl-PL"/>
          </a:p>
        </c:txPr>
        <c:crossAx val="1325399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30E21-03E3-49D1-B49E-2D8DFFE88410}" type="datetimeFigureOut">
              <a:rPr lang="pl-PL" smtClean="0"/>
              <a:pPr/>
              <a:t>2016-12-28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1D47C-F1D2-4E94-8FF7-5A36B2D6EFE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755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9112-D1F4-43E6-836A-4BB4AD7299C1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6078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9112-D1F4-43E6-836A-4BB4AD7299C1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6863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9112-D1F4-43E6-836A-4BB4AD7299C1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9784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9112-D1F4-43E6-836A-4BB4AD7299C1}" type="slidenum">
              <a:rPr lang="pl-PL" smtClean="0"/>
              <a:pPr/>
              <a:t>72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4187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648A04D-FA77-4E3C-9F68-98EA273B3F8F}" type="datetimeFigureOut">
              <a:rPr lang="pl-PL" smtClean="0"/>
              <a:pPr/>
              <a:t>2016-12-28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6EF2BF-A405-4698-8ED3-856D20F1A8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48A04D-FA77-4E3C-9F68-98EA273B3F8F}" type="datetimeFigureOut">
              <a:rPr lang="pl-PL" smtClean="0"/>
              <a:pPr/>
              <a:t>2016-12-28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6EF2BF-A405-4698-8ED3-856D20F1A8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48A04D-FA77-4E3C-9F68-98EA273B3F8F}" type="datetimeFigureOut">
              <a:rPr lang="pl-PL" smtClean="0"/>
              <a:pPr/>
              <a:t>2016-12-28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6EF2BF-A405-4698-8ED3-856D20F1A8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48A04D-FA77-4E3C-9F68-98EA273B3F8F}" type="datetimeFigureOut">
              <a:rPr lang="pl-PL" smtClean="0"/>
              <a:pPr/>
              <a:t>2016-12-28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6EF2BF-A405-4698-8ED3-856D20F1A8F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48A04D-FA77-4E3C-9F68-98EA273B3F8F}" type="datetimeFigureOut">
              <a:rPr lang="pl-PL" smtClean="0"/>
              <a:pPr/>
              <a:t>2016-12-28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6EF2BF-A405-4698-8ED3-856D20F1A8F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48A04D-FA77-4E3C-9F68-98EA273B3F8F}" type="datetimeFigureOut">
              <a:rPr lang="pl-PL" smtClean="0"/>
              <a:pPr/>
              <a:t>2016-12-28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6EF2BF-A405-4698-8ED3-856D20F1A8F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48A04D-FA77-4E3C-9F68-98EA273B3F8F}" type="datetimeFigureOut">
              <a:rPr lang="pl-PL" smtClean="0"/>
              <a:pPr/>
              <a:t>2016-12-28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6EF2BF-A405-4698-8ED3-856D20F1A8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48A04D-FA77-4E3C-9F68-98EA273B3F8F}" type="datetimeFigureOut">
              <a:rPr lang="pl-PL" smtClean="0"/>
              <a:pPr/>
              <a:t>2016-12-28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6EF2BF-A405-4698-8ED3-856D20F1A8F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48A04D-FA77-4E3C-9F68-98EA273B3F8F}" type="datetimeFigureOut">
              <a:rPr lang="pl-PL" smtClean="0"/>
              <a:pPr/>
              <a:t>2016-12-28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6EF2BF-A405-4698-8ED3-856D20F1A8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648A04D-FA77-4E3C-9F68-98EA273B3F8F}" type="datetimeFigureOut">
              <a:rPr lang="pl-PL" smtClean="0"/>
              <a:pPr/>
              <a:t>2016-12-28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6EF2BF-A405-4698-8ED3-856D20F1A8F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648A04D-FA77-4E3C-9F68-98EA273B3F8F}" type="datetimeFigureOut">
              <a:rPr lang="pl-PL" smtClean="0"/>
              <a:pPr/>
              <a:t>2016-12-28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E6EF2BF-A405-4698-8ED3-856D20F1A8F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648A04D-FA77-4E3C-9F68-98EA273B3F8F}" type="datetimeFigureOut">
              <a:rPr lang="pl-PL" smtClean="0"/>
              <a:pPr/>
              <a:t>2016-12-28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E6EF2BF-A405-4698-8ED3-856D20F1A8F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4.xml"/><Relationship Id="rId4" Type="http://schemas.openxmlformats.org/officeDocument/2006/relationships/image" Target="../media/image4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857620" y="5857892"/>
            <a:ext cx="5000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latin typeface="Calisto MT" pitchFamily="18" charset="0"/>
              </a:rPr>
              <a:t>HUCISKO   09-10.12.2016</a:t>
            </a:r>
          </a:p>
          <a:p>
            <a:endParaRPr lang="pl-PL" sz="3200" b="1" dirty="0" smtClean="0">
              <a:latin typeface="Calisto MT" pitchFamily="18" charset="0"/>
            </a:endParaRPr>
          </a:p>
        </p:txBody>
      </p:sp>
      <p:pic>
        <p:nvPicPr>
          <p:cNvPr id="5" name="Obraz 4" descr="ŚF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3643314"/>
            <a:ext cx="1355303" cy="1162042"/>
          </a:xfrm>
          <a:prstGeom prst="rect">
            <a:avLst/>
          </a:prstGeom>
        </p:spPr>
      </p:pic>
      <p:pic>
        <p:nvPicPr>
          <p:cNvPr id="6" name="Obraz 5" descr="MSiT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3786190"/>
            <a:ext cx="2857520" cy="1000132"/>
          </a:xfrm>
          <a:prstGeom prst="rect">
            <a:avLst/>
          </a:prstGeom>
        </p:spPr>
      </p:pic>
      <p:pic>
        <p:nvPicPr>
          <p:cNvPr id="7" name="Obraz 6" descr="logo 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3500438"/>
            <a:ext cx="1714512" cy="1428760"/>
          </a:xfrm>
          <a:prstGeom prst="rect">
            <a:avLst/>
          </a:prstGeom>
        </p:spPr>
      </p:pic>
      <p:sp>
        <p:nvSpPr>
          <p:cNvPr id="10" name="Tytuł 9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714643"/>
          </a:xfrm>
        </p:spPr>
        <p:txBody>
          <a:bodyPr anchor="t" anchorCtr="0">
            <a:noAutofit/>
          </a:bodyPr>
          <a:lstStyle/>
          <a:p>
            <a:pPr algn="ctr"/>
            <a:r>
              <a:rPr lang="pl-PL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Wyniki i ocena udziału reprezentantów Województwa Śląskiego w Ogólnopolskim Współzawodnictwie Sportowym Dzieci i Młodzieży za rok 2016</a:t>
            </a:r>
            <a: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2800" dirty="0">
              <a:effectLst/>
              <a:latin typeface="Calisto MT" pitchFamily="18" charset="0"/>
            </a:endParaRPr>
          </a:p>
        </p:txBody>
      </p:sp>
      <p:sp>
        <p:nvSpPr>
          <p:cNvPr id="11" name="Podtytuł 10"/>
          <p:cNvSpPr>
            <a:spLocks noGrp="1"/>
          </p:cNvSpPr>
          <p:nvPr>
            <p:ph type="subTitle" idx="1"/>
          </p:nvPr>
        </p:nvSpPr>
        <p:spPr>
          <a:xfrm>
            <a:off x="685800" y="3214686"/>
            <a:ext cx="7958166" cy="1643074"/>
          </a:xfrm>
        </p:spPr>
        <p:txBody>
          <a:bodyPr/>
          <a:lstStyle/>
          <a:p>
            <a:pPr algn="ctr"/>
            <a:endParaRPr lang="pl-PL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7504" y="116633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000000"/>
                </a:solidFill>
                <a:latin typeface="Czcionka tekstu podstawowego"/>
              </a:rPr>
              <a:t>Ogólnopolska Olimpiada Młodzieży w Sportach Letnich </a:t>
            </a:r>
            <a:r>
              <a:rPr lang="pl-PL" b="1" dirty="0">
                <a:solidFill>
                  <a:srgbClr val="FF0000"/>
                </a:solidFill>
                <a:latin typeface="Czcionka tekstu podstawowego"/>
              </a:rPr>
              <a:t>Dolny Śląsk 2016</a:t>
            </a:r>
            <a:r>
              <a:rPr lang="pl-PL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801138"/>
              </p:ext>
            </p:extLst>
          </p:nvPr>
        </p:nvGraphicFramePr>
        <p:xfrm>
          <a:off x="683568" y="908720"/>
          <a:ext cx="7992888" cy="453650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664296"/>
                <a:gridCol w="2664296"/>
                <a:gridCol w="2664296"/>
              </a:tblGrid>
              <a:tr h="431837">
                <a:tc>
                  <a:txBody>
                    <a:bodyPr/>
                    <a:lstStyle/>
                    <a:p>
                      <a:pPr algn="ctr" fontAlgn="b"/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22 sporty</a:t>
                      </a:r>
                      <a:endParaRPr lang="pl-PL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3183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</a:rPr>
                        <a:t>lokata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</a:rPr>
                        <a:t>Województwo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</a:rPr>
                        <a:t>pkt.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3183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1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wielkopolskie 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1 780,60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64997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2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kujawsko-pomorskie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</a:rPr>
                        <a:t>1 610,10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3183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3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mazowieckie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1 408,00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3183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</a:rPr>
                        <a:t>4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 smtClean="0">
                          <a:effectLst/>
                        </a:rPr>
                        <a:t>śląskie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</a:rPr>
                        <a:t>1 177,50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3183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5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 smtClean="0">
                          <a:effectLst/>
                        </a:rPr>
                        <a:t>dolnośląskie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1 122,30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3183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6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pomorskie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1 077,30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3183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7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łódzkie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791,75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3183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8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małopolskie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</a:rPr>
                        <a:t>758,33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817713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7504" y="116633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000000"/>
                </a:solidFill>
                <a:latin typeface="Czcionka tekstu podstawowego"/>
              </a:rPr>
              <a:t>Ogólnopolska Olimpiada Młodzieży w Sportach Letnich </a:t>
            </a:r>
            <a:r>
              <a:rPr lang="pl-PL" b="1" dirty="0">
                <a:solidFill>
                  <a:srgbClr val="FF0000"/>
                </a:solidFill>
                <a:latin typeface="Czcionka tekstu podstawowego"/>
              </a:rPr>
              <a:t>Dolny Śląsk 2016</a:t>
            </a:r>
            <a:r>
              <a:rPr lang="pl-PL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682783"/>
              </p:ext>
            </p:extLst>
          </p:nvPr>
        </p:nvGraphicFramePr>
        <p:xfrm>
          <a:off x="683568" y="908720"/>
          <a:ext cx="7992888" cy="453650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664296"/>
                <a:gridCol w="2664296"/>
                <a:gridCol w="2664296"/>
              </a:tblGrid>
              <a:tr h="431837">
                <a:tc>
                  <a:txBody>
                    <a:bodyPr/>
                    <a:lstStyle/>
                    <a:p>
                      <a:pPr algn="ctr" fontAlgn="b"/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22 sporty</a:t>
                      </a:r>
                      <a:endParaRPr lang="pl-PL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3183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</a:rPr>
                        <a:t>lokata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</a:rPr>
                        <a:t>Województwo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u="none" strike="noStrike" dirty="0">
                          <a:effectLst/>
                        </a:rPr>
                        <a:t>pkt.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3183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zachodniopomorskie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642,92</a:t>
                      </a:r>
                    </a:p>
                  </a:txBody>
                  <a:tcPr marL="9525" marR="9525" marT="9525" marB="0" anchor="ctr"/>
                </a:tc>
              </a:tr>
              <a:tr h="64997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lubuskie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599,83</a:t>
                      </a:r>
                    </a:p>
                  </a:txBody>
                  <a:tcPr marL="9525" marR="9525" marT="9525" marB="0" anchor="ctr"/>
                </a:tc>
              </a:tr>
              <a:tr h="43183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warmińsko-mazurskie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593,70</a:t>
                      </a:r>
                    </a:p>
                  </a:txBody>
                  <a:tcPr marL="9525" marR="9525" marT="9525" marB="0" anchor="ctr"/>
                </a:tc>
              </a:tr>
              <a:tr h="43183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lubelskie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569,00</a:t>
                      </a:r>
                    </a:p>
                  </a:txBody>
                  <a:tcPr marL="9525" marR="9525" marT="9525" marB="0" anchor="ctr"/>
                </a:tc>
              </a:tr>
              <a:tr h="43183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podkarpackie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414,33</a:t>
                      </a:r>
                    </a:p>
                  </a:txBody>
                  <a:tcPr marL="9525" marR="9525" marT="9525" marB="0" anchor="ctr"/>
                </a:tc>
              </a:tr>
              <a:tr h="43183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podlaskie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340,00</a:t>
                      </a:r>
                    </a:p>
                  </a:txBody>
                  <a:tcPr marL="9525" marR="9525" marT="9525" marB="0" anchor="ctr"/>
                </a:tc>
              </a:tr>
              <a:tr h="43183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świętokrzyskie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204,00</a:t>
                      </a:r>
                    </a:p>
                  </a:txBody>
                  <a:tcPr marL="9525" marR="9525" marT="9525" marB="0" anchor="ctr"/>
                </a:tc>
              </a:tr>
              <a:tr h="43183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opolskie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173,33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29850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15630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000000"/>
                </a:solidFill>
                <a:latin typeface="Czcionka tekstu podstawowego"/>
              </a:rPr>
              <a:t>medalowe lokaty sportów woj. śląskiego</a:t>
            </a:r>
            <a:r>
              <a:rPr lang="pl-PL" sz="2000" dirty="0"/>
              <a:t>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595207"/>
              </p:ext>
            </p:extLst>
          </p:nvPr>
        </p:nvGraphicFramePr>
        <p:xfrm>
          <a:off x="755577" y="1397000"/>
          <a:ext cx="7776864" cy="384833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592288"/>
                <a:gridCol w="2592288"/>
                <a:gridCol w="2592288"/>
              </a:tblGrid>
              <a:tr h="4700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</a:rPr>
                        <a:t>lokata 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sport</a:t>
                      </a:r>
                      <a:endParaRPr lang="pl-PL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pkt.</a:t>
                      </a:r>
                      <a:endParaRPr lang="pl-PL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700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I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boks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150,00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700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I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lekka atletyka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406,00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700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II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piłka sitkowa plażowa K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22,00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700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II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hokej na trawie M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52,00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700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III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hokej na trawie K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40,00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700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III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pięciobój nowoczesny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48,00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700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III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piłka ręczna K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</a:rPr>
                        <a:t>75,00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537899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571472" y="1556792"/>
          <a:ext cx="8032976" cy="40792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68424"/>
                <a:gridCol w="1443872"/>
                <a:gridCol w="1080120"/>
                <a:gridCol w="1224136"/>
                <a:gridCol w="1152128"/>
                <a:gridCol w="1368152"/>
                <a:gridCol w="1296144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/>
                        <a:t>l.p.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 smtClean="0"/>
                        <a:t>województwo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/>
                        <a:t>MMP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/>
                        <a:t>MPJ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/>
                        <a:t>MPJM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/>
                        <a:t>MŁODZIK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/>
                        <a:t>Razem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/>
                        <a:t>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MAZ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4 434,40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6 125,38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5 217,95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2 886,94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18 664,67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/>
                        <a:t>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WLP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4 329,25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5 323,78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4 299,82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2 864,29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16 817,14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/>
                        <a:t>3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ŚL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3 522,54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4 723,73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4 772,53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2 932,92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15 951,72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/>
                        <a:t>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DŚL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3 642,43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4 129,77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3 831,94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2 888,17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14 492,31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/>
                        <a:t>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MŁP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2 743,00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3 562,49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3 444,21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2 037,09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11 786,79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/>
                        <a:t>6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POM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2 870,95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3 409,19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3 320,96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2 020,40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11 621,50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/>
                        <a:t>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KPM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2 688,39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3 142,77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3 011,78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2 011,25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10 854,19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/>
                        <a:t>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ŁDZ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1 258,39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2 542,00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2 778,08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2 107,40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8 685,87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/>
                        <a:t>9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ZPM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2 458,57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2 051,95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2 076,79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1 697,75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8 285,06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/>
                        <a:t>10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LUB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1 416,39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2 003,17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1 953,31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1 742,84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7 115,71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600" dirty="0" smtClean="0">
                <a:latin typeface="Arial" pitchFamily="34" charset="0"/>
                <a:cs typeface="Arial" pitchFamily="34" charset="0"/>
              </a:rPr>
              <a:t>KLASYFIKACJA WOJEWÓDZTW WE WSPÓŁZAWODNICTWIE SPORTOWYM DZIECI I MŁODZIEŻY ZA ROK 2016 na dzień 01.12.2016r. </a:t>
            </a: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599" cy="29667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71528"/>
                <a:gridCol w="1379786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/>
                        <a:t>l.p.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 smtClean="0"/>
                        <a:t>województwo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/>
                        <a:t>MMP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/>
                        <a:t>MPJ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/>
                        <a:t>MPJM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/>
                        <a:t>MŁODZIK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/>
                        <a:t>Razem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WM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1 563,58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1 633,32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1 915,20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1 167,83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6 279,93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LBU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1 344,25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1 447,72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1 328,36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1 477,58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5 597,91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PDL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1 605,08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1 379,42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1 047,48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1 565,67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5 597,65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14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PKR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649,12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1 590,34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1 632,24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1 353,72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5 225,42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OPO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635,75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760,43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681,35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1 029,17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3 106,70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ŚWI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553,00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752,17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783,80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831,50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2 920,47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pl-PL" sz="1400" b="0" i="0" u="none" strike="noStrike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Suma końcowa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35 715,09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44 577,63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42 095,80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30 614,52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153 003,04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600" dirty="0" smtClean="0">
                <a:latin typeface="Arial" pitchFamily="34" charset="0"/>
                <a:cs typeface="Arial" pitchFamily="34" charset="0"/>
              </a:rPr>
              <a:t>KLASYFIKACJA WOJEWÓDZTW WE WSPÓŁZAWODNICTWIE SPORTOWYM DZIECI I MŁODZIEŻY ZA ROK 2016 na dzień  01.12.2016r. </a:t>
            </a:r>
            <a:endParaRPr lang="pl-PL" sz="16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481139"/>
          <a:ext cx="8401080" cy="403609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81286"/>
                <a:gridCol w="729266"/>
                <a:gridCol w="2041943"/>
                <a:gridCol w="1093898"/>
                <a:gridCol w="904282"/>
                <a:gridCol w="1050135"/>
                <a:gridCol w="1050135"/>
                <a:gridCol w="1050135"/>
              </a:tblGrid>
              <a:tr h="365575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err="1" smtClean="0"/>
                        <a:t>l.p</a:t>
                      </a:r>
                      <a:endParaRPr lang="pl-PL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lokata</a:t>
                      </a:r>
                      <a:endParaRPr lang="pl-PL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gmina</a:t>
                      </a:r>
                      <a:endParaRPr lang="pl-PL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MMP</a:t>
                      </a:r>
                      <a:endParaRPr lang="pl-PL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MPJ</a:t>
                      </a:r>
                      <a:endParaRPr lang="pl-PL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err="1" smtClean="0"/>
                        <a:t>MPJmł</a:t>
                      </a:r>
                      <a:endParaRPr lang="pl-PL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Młodzik</a:t>
                      </a:r>
                      <a:endParaRPr lang="pl-PL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Razem</a:t>
                      </a:r>
                      <a:endParaRPr lang="pl-PL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5575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KATOWICE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1 319,13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613,00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329,89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265,08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2 527,10</a:t>
                      </a:r>
                    </a:p>
                  </a:txBody>
                  <a:tcPr marL="9525" marR="9525" marT="9525" marB="0" anchor="b"/>
                </a:tc>
              </a:tr>
              <a:tr h="365575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BYTOM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301,00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337,06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346,18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206,83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1 191,07</a:t>
                      </a:r>
                    </a:p>
                  </a:txBody>
                  <a:tcPr marL="9525" marR="9525" marT="9525" marB="0" anchor="b"/>
                </a:tc>
              </a:tr>
              <a:tr h="365575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SOSNOWIEC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279,50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312,25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271,20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168,50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1 031,45</a:t>
                      </a:r>
                    </a:p>
                  </a:txBody>
                  <a:tcPr marL="9525" marR="9525" marT="9525" marB="0" anchor="b"/>
                </a:tc>
              </a:tr>
              <a:tr h="365575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GLIWICE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127,00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213,75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290,11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181,67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812,53</a:t>
                      </a:r>
                    </a:p>
                  </a:txBody>
                  <a:tcPr marL="9525" marR="9525" marT="9525" marB="0" anchor="b"/>
                </a:tc>
              </a:tr>
              <a:tr h="365575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CZĘSTOCHOWA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181,50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196,43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215,26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159,00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752,19</a:t>
                      </a:r>
                    </a:p>
                  </a:txBody>
                  <a:tcPr marL="9525" marR="9525" marT="9525" marB="0" anchor="b"/>
                </a:tc>
              </a:tr>
              <a:tr h="365575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BIELSKO-BIAŁA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57,50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231,36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288,76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110,50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688,12</a:t>
                      </a:r>
                    </a:p>
                  </a:txBody>
                  <a:tcPr marL="9525" marR="9525" marT="9525" marB="0" anchor="b"/>
                </a:tc>
              </a:tr>
              <a:tr h="365575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RYBNIK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121,50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195,00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192,48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136,50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645,48</a:t>
                      </a:r>
                    </a:p>
                  </a:txBody>
                  <a:tcPr marL="9525" marR="9525" marT="9525" marB="0" anchor="b"/>
                </a:tc>
              </a:tr>
              <a:tr h="365575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DĄBROWA GÓRNICZA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99,04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152,00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228,78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104,50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584,32</a:t>
                      </a:r>
                    </a:p>
                  </a:txBody>
                  <a:tcPr marL="9525" marR="9525" marT="9525" marB="0" anchor="b"/>
                </a:tc>
              </a:tr>
              <a:tr h="365575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RUDA ŚLĄSKA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162,00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103,17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137,61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145,17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547,95</a:t>
                      </a:r>
                    </a:p>
                  </a:txBody>
                  <a:tcPr marL="9525" marR="9525" marT="9525" marB="0" anchor="b"/>
                </a:tc>
              </a:tr>
              <a:tr h="380343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ŻYWIEC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144,75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155,75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94,25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128,50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523,25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 smtClean="0">
                <a:effectLst/>
                <a:latin typeface="Arial" pitchFamily="34" charset="0"/>
                <a:cs typeface="Arial" pitchFamily="34" charset="0"/>
              </a:rPr>
              <a:t>LOKATY 10 NAJLEPSZYCH GMIN WOJ. ŚLĄSKIEGO WE WSPÓŁZAWODNICTWIE SPORTOWYM DZIECI I MŁODZIEŻY </a:t>
            </a:r>
            <a:br>
              <a:rPr lang="pl-PL" sz="18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l-PL" sz="1800" dirty="0" smtClean="0">
                <a:effectLst/>
                <a:latin typeface="Arial" pitchFamily="34" charset="0"/>
                <a:cs typeface="Arial" pitchFamily="34" charset="0"/>
              </a:rPr>
              <a:t>ZA ROK 2016</a:t>
            </a:r>
            <a:endParaRPr lang="pl-PL" sz="18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27545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14400"/>
                <a:gridCol w="504056"/>
                <a:gridCol w="2304256"/>
                <a:gridCol w="1080120"/>
                <a:gridCol w="1008112"/>
                <a:gridCol w="936104"/>
                <a:gridCol w="853852"/>
                <a:gridCol w="10287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/>
                        <a:t>l.p.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/>
                        <a:t>lok.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/>
                        <a:t>klub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/>
                        <a:t>MMP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/>
                        <a:t>MPJ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/>
                        <a:t>MPJM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/>
                        <a:t>Młodzik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/>
                        <a:t>razem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/>
                        <a:t>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KS AZS-AWF Katowice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1 202,13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251,50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88,00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19,33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1 560,96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/>
                        <a:t>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GKS Czarni Bytom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122,50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109,00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83,33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65,00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379,83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/>
                        <a:t>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LKS Łucznik Żywiec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97,25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72,25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99,00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338,50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/>
                        <a:t>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Zagłębiowski KSzerm Sosnowiec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163,00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59,75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54,25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297,00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/>
                        <a:t>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MKS Pałac Młodzieży Katowice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145,50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70,75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37,25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293,50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/>
                        <a:t>6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GKS Piast Gliwice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68,00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64,75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87,61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42,00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262,36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/>
                        <a:t>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MOSM Tychy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21,00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39,00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174,47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23,50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257,97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/>
                        <a:t>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MKS-MOS Płomień Sosnowiec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58,00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106,00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61,00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32,00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257,00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/>
                        <a:t>9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MKS Dąbrowa Górnicza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14,29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107,00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108,08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26,00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255,37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/>
                        <a:t>10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KS Górnik Bytom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132,50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71,50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33,50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12,00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249,50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 smtClean="0">
                <a:latin typeface="Arial" pitchFamily="34" charset="0"/>
                <a:cs typeface="Arial" pitchFamily="34" charset="0"/>
              </a:rPr>
              <a:t>LOKATY 10 NAJLEPSZYCH KLUBÓW WOJ.ŚLĄSKIEGO WE WSPÓŁZAWODNICTWIE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SPORTOWYM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DZIECI I MŁODZIEŻY </a:t>
            </a:r>
            <a:br>
              <a:rPr lang="pl-PL" sz="1800" dirty="0" smtClean="0">
                <a:latin typeface="Arial" pitchFamily="34" charset="0"/>
                <a:cs typeface="Arial" pitchFamily="34" charset="0"/>
              </a:rPr>
            </a:br>
            <a:r>
              <a:rPr lang="pl-PL" sz="1800" dirty="0" smtClean="0">
                <a:latin typeface="Arial" pitchFamily="34" charset="0"/>
                <a:cs typeface="Arial" pitchFamily="34" charset="0"/>
              </a:rPr>
              <a:t>ZA ROK 2016</a:t>
            </a:r>
            <a:endParaRPr lang="pl-PL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500198"/>
          </a:xfrm>
        </p:spPr>
        <p:txBody>
          <a:bodyPr>
            <a:normAutofit fontScale="90000"/>
          </a:bodyPr>
          <a:lstStyle/>
          <a:p>
            <a:pPr>
              <a:lnSpc>
                <a:spcPts val="1700"/>
              </a:lnSpc>
            </a:pPr>
            <a:r>
              <a:rPr lang="pl-PL" dirty="0" smtClean="0"/>
              <a:t>          </a:t>
            </a:r>
            <a:br>
              <a:rPr lang="pl-PL" dirty="0" smtClean="0"/>
            </a:br>
            <a:r>
              <a:rPr lang="pl-PL" dirty="0" smtClean="0"/>
              <a:t>           </a:t>
            </a:r>
            <a:r>
              <a:rPr lang="pl-PL" dirty="0" smtClean="0">
                <a:latin typeface="Centaur" pitchFamily="18" charset="0"/>
              </a:rPr>
              <a:t>AKROBATYKA SPORTOWA</a:t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/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>      	     </a:t>
            </a:r>
            <a:r>
              <a:rPr lang="pl-PL" sz="1800" dirty="0" smtClean="0">
                <a:effectLst/>
                <a:latin typeface="Centaur" pitchFamily="18" charset="0"/>
              </a:rPr>
              <a:t>Prezes Śląskiego Związku Akrobatyki:   Tadeusz Świat</a:t>
            </a:r>
            <a:br>
              <a:rPr lang="pl-PL" sz="1800" dirty="0" smtClean="0">
                <a:effectLst/>
                <a:latin typeface="Centaur" pitchFamily="18" charset="0"/>
              </a:rPr>
            </a:br>
            <a:r>
              <a:rPr lang="pl-PL" sz="1800" dirty="0" smtClean="0">
                <a:effectLst/>
                <a:latin typeface="Centaur" pitchFamily="18" charset="0"/>
              </a:rPr>
              <a:t>                             Trener koordynator :  Krzysztof Wilusz</a:t>
            </a:r>
            <a:br>
              <a:rPr lang="pl-PL" sz="1800" dirty="0" smtClean="0">
                <a:effectLst/>
                <a:latin typeface="Centaur" pitchFamily="18" charset="0"/>
              </a:rPr>
            </a:br>
            <a:r>
              <a:rPr lang="pl-PL" sz="1800" dirty="0" smtClean="0">
                <a:effectLst/>
                <a:latin typeface="Centaur" pitchFamily="18" charset="0"/>
              </a:rPr>
              <a:t>                             </a:t>
            </a:r>
            <a:br>
              <a:rPr lang="pl-PL" sz="1800" dirty="0" smtClean="0">
                <a:effectLst/>
                <a:latin typeface="Centaur" pitchFamily="18" charset="0"/>
              </a:rPr>
            </a:br>
            <a:endParaRPr lang="pl-PL" dirty="0">
              <a:latin typeface="Centaur" pitchFamily="18" charset="0"/>
            </a:endParaRPr>
          </a:p>
        </p:txBody>
      </p:sp>
      <p:pic>
        <p:nvPicPr>
          <p:cNvPr id="10" name="Symbol zastępczy zawartości 9" descr="akrobaty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57165"/>
            <a:ext cx="1214446" cy="1283377"/>
          </a:xfrm>
        </p:spPr>
      </p:pic>
      <p:graphicFrame>
        <p:nvGraphicFramePr>
          <p:cNvPr id="7" name="Wykres 6"/>
          <p:cNvGraphicFramePr/>
          <p:nvPr/>
        </p:nvGraphicFramePr>
        <p:xfrm>
          <a:off x="1214414" y="1714488"/>
          <a:ext cx="6929486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827584" y="4509120"/>
            <a:ext cx="750099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2015-5m./13  woj. </a:t>
            </a:r>
            <a:r>
              <a:rPr lang="pl-PL" dirty="0" err="1" smtClean="0"/>
              <a:t>max</a:t>
            </a:r>
            <a:r>
              <a:rPr lang="pl-PL" dirty="0" smtClean="0"/>
              <a:t>. ilość pkt. </a:t>
            </a:r>
            <a:r>
              <a:rPr lang="pl-PL" dirty="0"/>
              <a:t>d</a:t>
            </a:r>
            <a:r>
              <a:rPr lang="pl-PL" dirty="0" smtClean="0"/>
              <a:t>o zdobycia 2435,07</a:t>
            </a:r>
          </a:p>
          <a:p>
            <a:r>
              <a:rPr lang="pl-PL" dirty="0" smtClean="0"/>
              <a:t>2016-6m./12 woj. </a:t>
            </a:r>
            <a:r>
              <a:rPr lang="pl-PL" dirty="0" err="1" smtClean="0"/>
              <a:t>max</a:t>
            </a:r>
            <a:r>
              <a:rPr lang="pl-PL" dirty="0" smtClean="0"/>
              <a:t>. Ilość pkt. do zdobycia  2409,35</a:t>
            </a:r>
          </a:p>
          <a:p>
            <a:r>
              <a:rPr lang="pl-PL" dirty="0" smtClean="0"/>
              <a:t>Ilość śląskich klubów punktujących:  6</a:t>
            </a:r>
          </a:p>
          <a:p>
            <a:endParaRPr lang="pl-PL" dirty="0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badmint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1285884" cy="123551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571636"/>
          </a:xfrm>
        </p:spPr>
        <p:txBody>
          <a:bodyPr>
            <a:normAutofit fontScale="90000"/>
          </a:bodyPr>
          <a:lstStyle/>
          <a:p>
            <a:pPr>
              <a:lnSpc>
                <a:spcPts val="1700"/>
              </a:lnSpc>
            </a:pPr>
            <a:r>
              <a:rPr lang="pl-PL" dirty="0" smtClean="0"/>
              <a:t>          </a:t>
            </a:r>
            <a:br>
              <a:rPr lang="pl-PL" dirty="0" smtClean="0"/>
            </a:br>
            <a:r>
              <a:rPr lang="pl-PL" dirty="0" smtClean="0"/>
              <a:t>                 </a:t>
            </a:r>
            <a:r>
              <a:rPr lang="pl-PL" dirty="0" smtClean="0">
                <a:latin typeface="Centaur" pitchFamily="18" charset="0"/>
              </a:rPr>
              <a:t>BADMINTON</a:t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/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>      	     </a:t>
            </a:r>
            <a:r>
              <a:rPr lang="pl-PL" sz="1800" dirty="0" smtClean="0">
                <a:effectLst/>
                <a:latin typeface="Centaur" pitchFamily="18" charset="0"/>
              </a:rPr>
              <a:t>Prezes Śląskiego Związku Badmintona:  Jarosław Ociepa</a:t>
            </a:r>
            <a:br>
              <a:rPr lang="pl-PL" sz="1800" dirty="0" smtClean="0">
                <a:effectLst/>
                <a:latin typeface="Centaur" pitchFamily="18" charset="0"/>
              </a:rPr>
            </a:br>
            <a:r>
              <a:rPr lang="pl-PL" sz="1800" dirty="0" smtClean="0">
                <a:effectLst/>
                <a:latin typeface="Centaur" pitchFamily="18" charset="0"/>
              </a:rPr>
              <a:t>                              Trener koordynator : Szymon Kostka</a:t>
            </a:r>
            <a:br>
              <a:rPr lang="pl-PL" sz="1800" dirty="0" smtClean="0">
                <a:effectLst/>
                <a:latin typeface="Centaur" pitchFamily="18" charset="0"/>
              </a:rPr>
            </a:br>
            <a:r>
              <a:rPr lang="pl-PL" sz="1800" dirty="0" smtClean="0">
                <a:effectLst/>
                <a:latin typeface="Centaur" pitchFamily="18" charset="0"/>
              </a:rPr>
              <a:t>                            </a:t>
            </a:r>
            <a:br>
              <a:rPr lang="pl-PL" sz="1800" dirty="0" smtClean="0">
                <a:effectLst/>
                <a:latin typeface="Centaur" pitchFamily="18" charset="0"/>
              </a:rPr>
            </a:br>
            <a:endParaRPr lang="pl-PL" dirty="0">
              <a:latin typeface="Centaur" pitchFamily="18" charset="0"/>
            </a:endParaRPr>
          </a:p>
        </p:txBody>
      </p:sp>
      <p:graphicFrame>
        <p:nvGraphicFramePr>
          <p:cNvPr id="6" name="Wykres 5"/>
          <p:cNvGraphicFramePr/>
          <p:nvPr/>
        </p:nvGraphicFramePr>
        <p:xfrm>
          <a:off x="1214414" y="1643050"/>
          <a:ext cx="6715172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48094"/>
              </p:ext>
            </p:extLst>
          </p:nvPr>
        </p:nvGraphicFramePr>
        <p:xfrm>
          <a:off x="1076960" y="4582160"/>
          <a:ext cx="7213600" cy="1229360"/>
        </p:xfrm>
        <a:graphic>
          <a:graphicData uri="http://schemas.openxmlformats.org/drawingml/2006/table">
            <a:tbl>
              <a:tblPr firstRow="1"/>
              <a:tblGrid>
                <a:gridCol w="7213600"/>
              </a:tblGrid>
              <a:tr h="1229360">
                <a:tc>
                  <a:txBody>
                    <a:bodyPr/>
                    <a:lstStyle/>
                    <a:p>
                      <a:r>
                        <a:rPr lang="pl-PL" dirty="0" smtClean="0"/>
                        <a:t>2015</a:t>
                      </a:r>
                      <a:r>
                        <a:rPr lang="pl-PL" baseline="0" dirty="0" smtClean="0"/>
                        <a:t>-3m./16 woj. max ilość pkt. do zdobycia 1664,50</a:t>
                      </a:r>
                    </a:p>
                    <a:p>
                      <a:r>
                        <a:rPr lang="pl-PL" baseline="0" dirty="0" smtClean="0"/>
                        <a:t>2016- 2m./16 woj. max ilość pkt. do zdobycia  1664,00</a:t>
                      </a:r>
                    </a:p>
                    <a:p>
                      <a:r>
                        <a:rPr lang="pl-PL" baseline="0" dirty="0" smtClean="0"/>
                        <a:t>Ilość śląskich klubów punktujących: 9</a:t>
                      </a:r>
                      <a:endParaRPr lang="pl-P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43074"/>
          </a:xfrm>
        </p:spPr>
        <p:txBody>
          <a:bodyPr>
            <a:normAutofit fontScale="90000"/>
          </a:bodyPr>
          <a:lstStyle/>
          <a:p>
            <a:pPr>
              <a:lnSpc>
                <a:spcPts val="1700"/>
              </a:lnSpc>
            </a:pPr>
            <a:r>
              <a:rPr lang="pl-PL" dirty="0" smtClean="0"/>
              <a:t>          </a:t>
            </a:r>
            <a:br>
              <a:rPr lang="pl-PL" dirty="0" smtClean="0"/>
            </a:br>
            <a:r>
              <a:rPr lang="pl-PL" dirty="0" smtClean="0"/>
              <a:t>                 </a:t>
            </a:r>
            <a:r>
              <a:rPr lang="pl-PL" dirty="0" smtClean="0">
                <a:latin typeface="Centaur" pitchFamily="18" charset="0"/>
              </a:rPr>
              <a:t>BASEBALL</a:t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/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>      	    </a:t>
            </a:r>
            <a:r>
              <a:rPr lang="pl-PL" sz="1800" dirty="0" smtClean="0">
                <a:effectLst/>
                <a:latin typeface="Centaur" pitchFamily="18" charset="0"/>
              </a:rPr>
              <a:t>Prezes Górnośląskiego Okręgowego Związku Baseballu i </a:t>
            </a:r>
            <a:r>
              <a:rPr lang="pl-PL" sz="1800" dirty="0" err="1" smtClean="0">
                <a:effectLst/>
                <a:latin typeface="Centaur" pitchFamily="18" charset="0"/>
              </a:rPr>
              <a:t>Softballu</a:t>
            </a:r>
            <a:r>
              <a:rPr lang="pl-PL" sz="1800" dirty="0" smtClean="0">
                <a:effectLst/>
                <a:latin typeface="Centaur" pitchFamily="18" charset="0"/>
              </a:rPr>
              <a:t>: </a:t>
            </a:r>
            <a:br>
              <a:rPr lang="pl-PL" sz="1800" dirty="0" smtClean="0">
                <a:effectLst/>
                <a:latin typeface="Centaur" pitchFamily="18" charset="0"/>
              </a:rPr>
            </a:br>
            <a:r>
              <a:rPr lang="pl-PL" sz="1800" dirty="0">
                <a:effectLst/>
                <a:latin typeface="Centaur" pitchFamily="18" charset="0"/>
              </a:rPr>
              <a:t>	</a:t>
            </a:r>
            <a:r>
              <a:rPr lang="pl-PL" sz="1800" dirty="0" smtClean="0">
                <a:effectLst/>
                <a:latin typeface="Centaur" pitchFamily="18" charset="0"/>
              </a:rPr>
              <a:t>			Jan Smołka  </a:t>
            </a:r>
            <a:br>
              <a:rPr lang="pl-PL" sz="1800" dirty="0" smtClean="0">
                <a:effectLst/>
                <a:latin typeface="Centaur" pitchFamily="18" charset="0"/>
              </a:rPr>
            </a:br>
            <a:r>
              <a:rPr lang="pl-PL" sz="1800" dirty="0" smtClean="0">
                <a:effectLst/>
                <a:latin typeface="Centaur" pitchFamily="18" charset="0"/>
              </a:rPr>
              <a:t>                           Trener koordynator :       Lucjan Steuer</a:t>
            </a:r>
            <a:br>
              <a:rPr lang="pl-PL" sz="1800" dirty="0" smtClean="0">
                <a:effectLst/>
                <a:latin typeface="Centaur" pitchFamily="18" charset="0"/>
              </a:rPr>
            </a:br>
            <a:r>
              <a:rPr lang="pl-PL" sz="1800" dirty="0" smtClean="0">
                <a:effectLst/>
                <a:latin typeface="Centaur" pitchFamily="18" charset="0"/>
              </a:rPr>
              <a:t>                            </a:t>
            </a:r>
            <a:br>
              <a:rPr lang="pl-PL" sz="1800" dirty="0" smtClean="0">
                <a:effectLst/>
                <a:latin typeface="Centaur" pitchFamily="18" charset="0"/>
              </a:rPr>
            </a:br>
            <a:endParaRPr lang="pl-PL" dirty="0">
              <a:latin typeface="Centaur" pitchFamily="18" charset="0"/>
            </a:endParaRPr>
          </a:p>
        </p:txBody>
      </p:sp>
      <p:pic>
        <p:nvPicPr>
          <p:cNvPr id="7" name="Symbol zastępczy zawartości 6" descr="baseb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1214446" cy="1183306"/>
          </a:xfrm>
        </p:spPr>
      </p:pic>
      <p:graphicFrame>
        <p:nvGraphicFramePr>
          <p:cNvPr id="6" name="Wykres 5"/>
          <p:cNvGraphicFramePr/>
          <p:nvPr/>
        </p:nvGraphicFramePr>
        <p:xfrm>
          <a:off x="1214414" y="1285860"/>
          <a:ext cx="6715172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917567"/>
              </p:ext>
            </p:extLst>
          </p:nvPr>
        </p:nvGraphicFramePr>
        <p:xfrm>
          <a:off x="1554480" y="4632960"/>
          <a:ext cx="6339840" cy="1249680"/>
        </p:xfrm>
        <a:graphic>
          <a:graphicData uri="http://schemas.openxmlformats.org/drawingml/2006/table">
            <a:tbl>
              <a:tblPr/>
              <a:tblGrid>
                <a:gridCol w="6339840"/>
              </a:tblGrid>
              <a:tr h="1249680">
                <a:tc>
                  <a:txBody>
                    <a:bodyPr/>
                    <a:lstStyle/>
                    <a:p>
                      <a:r>
                        <a:rPr lang="pl-PL" dirty="0" smtClean="0"/>
                        <a:t>2015-3m./10 woj. </a:t>
                      </a:r>
                      <a:r>
                        <a:rPr lang="pl-PL" dirty="0" err="1" smtClean="0"/>
                        <a:t>max</a:t>
                      </a:r>
                      <a:r>
                        <a:rPr lang="pl-PL" dirty="0" smtClean="0"/>
                        <a:t>. ilość pkt. do zdobycia 648,64</a:t>
                      </a:r>
                    </a:p>
                    <a:p>
                      <a:r>
                        <a:rPr lang="pl-PL" dirty="0" smtClean="0"/>
                        <a:t>2016-2m./10 woj.  Max ilość pkt. do zdobycia</a:t>
                      </a:r>
                      <a:r>
                        <a:rPr lang="pl-PL" baseline="0" dirty="0" smtClean="0"/>
                        <a:t> 658,22</a:t>
                      </a:r>
                      <a:endParaRPr lang="pl-PL" dirty="0" smtClean="0"/>
                    </a:p>
                    <a:p>
                      <a:r>
                        <a:rPr lang="pl-PL" dirty="0" smtClean="0"/>
                        <a:t>Ilość śląskich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dirty="0" smtClean="0"/>
                        <a:t>klubów punktujących: 3</a:t>
                      </a:r>
                      <a:endParaRPr lang="pl-P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>
            <a:normAutofit fontScale="92500" lnSpcReduction="10000"/>
          </a:bodyPr>
          <a:lstStyle/>
          <a:p>
            <a:r>
              <a:rPr lang="pl-PL" sz="2000" spc="100" dirty="0">
                <a:latin typeface="Cambria" panose="02040503050406030204" pitchFamily="18" charset="0"/>
              </a:rPr>
              <a:t>1. Katarzyna Kłys </a:t>
            </a:r>
            <a:r>
              <a:rPr lang="pl-PL" sz="2000" spc="100" dirty="0" smtClean="0">
                <a:latin typeface="Cambria" panose="02040503050406030204" pitchFamily="18" charset="0"/>
              </a:rPr>
              <a:t>–		 </a:t>
            </a:r>
            <a:r>
              <a:rPr lang="pl-PL" sz="2000" spc="100" dirty="0">
                <a:latin typeface="Cambria" panose="02040503050406030204" pitchFamily="18" charset="0"/>
              </a:rPr>
              <a:t>judo, KS Polonia </a:t>
            </a:r>
            <a:r>
              <a:rPr lang="pl-PL" sz="2000" spc="100" dirty="0" smtClean="0">
                <a:latin typeface="Cambria" panose="02040503050406030204" pitchFamily="18" charset="0"/>
              </a:rPr>
              <a:t>Rybnik</a:t>
            </a:r>
          </a:p>
          <a:p>
            <a:r>
              <a:rPr lang="pl-PL" sz="2000" spc="100" dirty="0">
                <a:latin typeface="Cambria" panose="02040503050406030204" pitchFamily="18" charset="0"/>
              </a:rPr>
              <a:t/>
            </a:r>
            <a:br>
              <a:rPr lang="pl-PL" sz="2000" spc="100" dirty="0">
                <a:latin typeface="Cambria" panose="02040503050406030204" pitchFamily="18" charset="0"/>
              </a:rPr>
            </a:br>
            <a:r>
              <a:rPr lang="pl-PL" sz="2000" spc="100" dirty="0">
                <a:latin typeface="Cambria" panose="02040503050406030204" pitchFamily="18" charset="0"/>
              </a:rPr>
              <a:t>2. Arleta Podolak – </a:t>
            </a:r>
            <a:r>
              <a:rPr lang="pl-PL" sz="2000" spc="100" dirty="0" smtClean="0">
                <a:latin typeface="Cambria" panose="02040503050406030204" pitchFamily="18" charset="0"/>
              </a:rPr>
              <a:t>		 judo</a:t>
            </a:r>
            <a:r>
              <a:rPr lang="pl-PL" sz="2000" spc="100" dirty="0">
                <a:latin typeface="Cambria" panose="02040503050406030204" pitchFamily="18" charset="0"/>
              </a:rPr>
              <a:t>, GKS Czarni </a:t>
            </a:r>
            <a:r>
              <a:rPr lang="pl-PL" sz="2000" spc="100" dirty="0" smtClean="0">
                <a:latin typeface="Cambria" panose="02040503050406030204" pitchFamily="18" charset="0"/>
              </a:rPr>
              <a:t>Bytom</a:t>
            </a:r>
          </a:p>
          <a:p>
            <a:r>
              <a:rPr lang="pl-PL" sz="2000" spc="100" dirty="0">
                <a:latin typeface="Cambria" panose="02040503050406030204" pitchFamily="18" charset="0"/>
              </a:rPr>
              <a:t/>
            </a:r>
            <a:br>
              <a:rPr lang="pl-PL" sz="2000" spc="100" dirty="0">
                <a:latin typeface="Cambria" panose="02040503050406030204" pitchFamily="18" charset="0"/>
              </a:rPr>
            </a:br>
            <a:r>
              <a:rPr lang="pl-PL" sz="2000" spc="100" dirty="0">
                <a:latin typeface="Cambria" panose="02040503050406030204" pitchFamily="18" charset="0"/>
              </a:rPr>
              <a:t>3. Justyna Kaczkowska – </a:t>
            </a:r>
            <a:r>
              <a:rPr lang="pl-PL" sz="2000" spc="100" dirty="0" smtClean="0">
                <a:latin typeface="Cambria" panose="02040503050406030204" pitchFamily="18" charset="0"/>
              </a:rPr>
              <a:t>	kolarstwo </a:t>
            </a:r>
            <a:r>
              <a:rPr lang="pl-PL" sz="2000" spc="100" dirty="0">
                <a:latin typeface="Cambria" panose="02040503050406030204" pitchFamily="18" charset="0"/>
              </a:rPr>
              <a:t>torowe, UKKS </a:t>
            </a:r>
            <a:r>
              <a:rPr lang="pl-PL" sz="2000" spc="100" dirty="0" smtClean="0">
                <a:latin typeface="Cambria" panose="02040503050406030204" pitchFamily="18" charset="0"/>
              </a:rPr>
              <a:t>Imielin </a:t>
            </a:r>
          </a:p>
          <a:p>
            <a:r>
              <a:rPr lang="pl-PL" sz="2000" spc="100" dirty="0" smtClean="0">
                <a:latin typeface="Cambria" panose="02040503050406030204" pitchFamily="18" charset="0"/>
              </a:rPr>
              <a:t>                                                  Team </a:t>
            </a:r>
            <a:r>
              <a:rPr lang="pl-PL" sz="2000" spc="100" dirty="0" err="1" smtClean="0">
                <a:latin typeface="Cambria" panose="02040503050406030204" pitchFamily="18" charset="0"/>
              </a:rPr>
              <a:t>Corratec</a:t>
            </a:r>
            <a:r>
              <a:rPr lang="pl-PL" sz="2000" spc="100" dirty="0">
                <a:latin typeface="Cambria" panose="02040503050406030204" pitchFamily="18" charset="0"/>
              </a:rPr>
              <a:t/>
            </a:r>
            <a:br>
              <a:rPr lang="pl-PL" sz="2000" spc="100" dirty="0">
                <a:latin typeface="Cambria" panose="02040503050406030204" pitchFamily="18" charset="0"/>
              </a:rPr>
            </a:br>
            <a:r>
              <a:rPr lang="pl-PL" sz="2000" spc="100" dirty="0">
                <a:latin typeface="Cambria" panose="02040503050406030204" pitchFamily="18" charset="0"/>
              </a:rPr>
              <a:t>4. Adrian Błocki – </a:t>
            </a:r>
            <a:r>
              <a:rPr lang="pl-PL" sz="2000" spc="100" dirty="0" smtClean="0">
                <a:latin typeface="Cambria" panose="02040503050406030204" pitchFamily="18" charset="0"/>
              </a:rPr>
              <a:t>		lekka </a:t>
            </a:r>
            <a:r>
              <a:rPr lang="pl-PL" sz="2000" spc="100" dirty="0">
                <a:latin typeface="Cambria" panose="02040503050406030204" pitchFamily="18" charset="0"/>
              </a:rPr>
              <a:t>atletyka, AZS AWF </a:t>
            </a:r>
            <a:r>
              <a:rPr lang="pl-PL" sz="2000" spc="100" dirty="0" smtClean="0">
                <a:latin typeface="Cambria" panose="02040503050406030204" pitchFamily="18" charset="0"/>
              </a:rPr>
              <a:t>Katowice</a:t>
            </a:r>
          </a:p>
          <a:p>
            <a:r>
              <a:rPr lang="pl-PL" sz="2000" spc="100" dirty="0">
                <a:latin typeface="Cambria" panose="02040503050406030204" pitchFamily="18" charset="0"/>
              </a:rPr>
              <a:t/>
            </a:r>
            <a:br>
              <a:rPr lang="pl-PL" sz="2000" spc="100" dirty="0">
                <a:latin typeface="Cambria" panose="02040503050406030204" pitchFamily="18" charset="0"/>
              </a:rPr>
            </a:br>
            <a:r>
              <a:rPr lang="pl-PL" sz="2000" spc="100" dirty="0">
                <a:latin typeface="Cambria" panose="02040503050406030204" pitchFamily="18" charset="0"/>
              </a:rPr>
              <a:t>5. Agnieszka Dygacz – </a:t>
            </a:r>
            <a:r>
              <a:rPr lang="pl-PL" sz="2000" spc="100" dirty="0" smtClean="0">
                <a:latin typeface="Cambria" panose="02040503050406030204" pitchFamily="18" charset="0"/>
              </a:rPr>
              <a:t>	lekka </a:t>
            </a:r>
            <a:r>
              <a:rPr lang="pl-PL" sz="2000" spc="100" dirty="0">
                <a:latin typeface="Cambria" panose="02040503050406030204" pitchFamily="18" charset="0"/>
              </a:rPr>
              <a:t>atletyka, AZS AWF </a:t>
            </a:r>
            <a:r>
              <a:rPr lang="pl-PL" sz="2000" spc="100" dirty="0" smtClean="0">
                <a:latin typeface="Cambria" panose="02040503050406030204" pitchFamily="18" charset="0"/>
              </a:rPr>
              <a:t>Katowice</a:t>
            </a:r>
          </a:p>
          <a:p>
            <a:r>
              <a:rPr lang="pl-PL" sz="2000" spc="100" dirty="0">
                <a:latin typeface="Cambria" panose="02040503050406030204" pitchFamily="18" charset="0"/>
              </a:rPr>
              <a:t/>
            </a:r>
            <a:br>
              <a:rPr lang="pl-PL" sz="2000" spc="100" dirty="0">
                <a:latin typeface="Cambria" panose="02040503050406030204" pitchFamily="18" charset="0"/>
              </a:rPr>
            </a:br>
            <a:r>
              <a:rPr lang="pl-PL" sz="2000" spc="100" dirty="0">
                <a:latin typeface="Cambria" panose="02040503050406030204" pitchFamily="18" charset="0"/>
              </a:rPr>
              <a:t>6. Michał Pietrzak – </a:t>
            </a:r>
            <a:r>
              <a:rPr lang="pl-PL" sz="2000" spc="100" dirty="0" smtClean="0">
                <a:latin typeface="Cambria" panose="02040503050406030204" pitchFamily="18" charset="0"/>
              </a:rPr>
              <a:t>		lekka </a:t>
            </a:r>
            <a:r>
              <a:rPr lang="pl-PL" sz="2000" spc="100" dirty="0">
                <a:latin typeface="Cambria" panose="02040503050406030204" pitchFamily="18" charset="0"/>
              </a:rPr>
              <a:t>atletyka , AZS AWF </a:t>
            </a:r>
            <a:r>
              <a:rPr lang="pl-PL" sz="2000" spc="100" dirty="0" smtClean="0">
                <a:latin typeface="Cambria" panose="02040503050406030204" pitchFamily="18" charset="0"/>
              </a:rPr>
              <a:t>Katowice</a:t>
            </a:r>
          </a:p>
          <a:p>
            <a:r>
              <a:rPr lang="pl-PL" sz="2000" spc="100" dirty="0">
                <a:latin typeface="Cambria" panose="02040503050406030204" pitchFamily="18" charset="0"/>
              </a:rPr>
              <a:t/>
            </a:r>
            <a:br>
              <a:rPr lang="pl-PL" sz="2000" spc="100" dirty="0">
                <a:latin typeface="Cambria" panose="02040503050406030204" pitchFamily="18" charset="0"/>
              </a:rPr>
            </a:br>
            <a:r>
              <a:rPr lang="pl-PL" sz="2000" spc="100" dirty="0">
                <a:latin typeface="Cambria" panose="02040503050406030204" pitchFamily="18" charset="0"/>
              </a:rPr>
              <a:t>7. Justyna Święty </a:t>
            </a:r>
            <a:r>
              <a:rPr lang="pl-PL" sz="2000" spc="100" dirty="0" smtClean="0">
                <a:latin typeface="Cambria" panose="02040503050406030204" pitchFamily="18" charset="0"/>
              </a:rPr>
              <a:t>–		lekka </a:t>
            </a:r>
            <a:r>
              <a:rPr lang="pl-PL" sz="2000" spc="100" dirty="0">
                <a:latin typeface="Cambria" panose="02040503050406030204" pitchFamily="18" charset="0"/>
              </a:rPr>
              <a:t>atletyka, AZS AWF </a:t>
            </a:r>
            <a:r>
              <a:rPr lang="pl-PL" sz="2000" spc="100" dirty="0" smtClean="0">
                <a:latin typeface="Cambria" panose="02040503050406030204" pitchFamily="18" charset="0"/>
              </a:rPr>
              <a:t>Katowice</a:t>
            </a:r>
          </a:p>
          <a:p>
            <a:r>
              <a:rPr lang="pl-PL" sz="2000" spc="100" dirty="0">
                <a:latin typeface="Cambria" panose="02040503050406030204" pitchFamily="18" charset="0"/>
              </a:rPr>
              <a:t/>
            </a:r>
            <a:br>
              <a:rPr lang="pl-PL" sz="2000" spc="100" dirty="0">
                <a:latin typeface="Cambria" panose="02040503050406030204" pitchFamily="18" charset="0"/>
              </a:rPr>
            </a:br>
            <a:r>
              <a:rPr lang="pl-PL" sz="2000" spc="100" dirty="0">
                <a:latin typeface="Cambria" panose="02040503050406030204" pitchFamily="18" charset="0"/>
              </a:rPr>
              <a:t>8. Mariusz Prudel – </a:t>
            </a:r>
            <a:r>
              <a:rPr lang="pl-PL" sz="2000" spc="100" dirty="0" smtClean="0">
                <a:latin typeface="Cambria" panose="02040503050406030204" pitchFamily="18" charset="0"/>
              </a:rPr>
              <a:t>		piłka </a:t>
            </a:r>
            <a:r>
              <a:rPr lang="pl-PL" sz="2000" spc="100" dirty="0">
                <a:latin typeface="Cambria" panose="02040503050406030204" pitchFamily="18" charset="0"/>
              </a:rPr>
              <a:t>siatkowa plażowa, TS Volley </a:t>
            </a:r>
            <a:r>
              <a:rPr lang="pl-PL" sz="2000" spc="100" dirty="0" smtClean="0">
                <a:latin typeface="Cambria" panose="02040503050406030204" pitchFamily="18" charset="0"/>
              </a:rPr>
              <a:t>				Rybnik</a:t>
            </a:r>
            <a:r>
              <a:rPr lang="pl-PL" sz="2000" spc="100" dirty="0">
                <a:latin typeface="Cambria" panose="02040503050406030204" pitchFamily="18" charset="0"/>
              </a:rPr>
              <a:t/>
            </a:r>
            <a:br>
              <a:rPr lang="pl-PL" sz="2000" spc="100" dirty="0">
                <a:latin typeface="Cambria" panose="02040503050406030204" pitchFamily="18" charset="0"/>
              </a:rPr>
            </a:br>
            <a:endParaRPr lang="pl-PL" sz="2000" spc="100" dirty="0">
              <a:latin typeface="Cambria" panose="02040503050406030204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pl-PL" dirty="0" smtClean="0"/>
              <a:t>		śląscy sportowcy w Rio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86" y="274638"/>
            <a:ext cx="1692443" cy="128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80988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500198"/>
          </a:xfrm>
        </p:spPr>
        <p:txBody>
          <a:bodyPr>
            <a:normAutofit fontScale="90000"/>
          </a:bodyPr>
          <a:lstStyle/>
          <a:p>
            <a:pPr>
              <a:lnSpc>
                <a:spcPts val="1700"/>
              </a:lnSpc>
            </a:pPr>
            <a:r>
              <a:rPr lang="pl-PL" dirty="0" smtClean="0"/>
              <a:t>          </a:t>
            </a:r>
            <a:br>
              <a:rPr lang="pl-PL" dirty="0" smtClean="0"/>
            </a:br>
            <a:r>
              <a:rPr lang="pl-PL" dirty="0" smtClean="0"/>
              <a:t>                 </a:t>
            </a:r>
            <a:r>
              <a:rPr lang="pl-PL" dirty="0" smtClean="0">
                <a:latin typeface="Centaur" pitchFamily="18" charset="0"/>
              </a:rPr>
              <a:t>BIATHLON</a:t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/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>      	       </a:t>
            </a:r>
            <a:r>
              <a:rPr lang="pl-PL" sz="2000" dirty="0" smtClean="0">
                <a:effectLst/>
                <a:latin typeface="Centaur" pitchFamily="18" charset="0"/>
              </a:rPr>
              <a:t>Prezes Śląskiego Związku Biathlonu : Stanisław Kępka</a:t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      Trener koordynator :  Stanisław Kępka</a:t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      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endParaRPr lang="pl-PL" dirty="0">
              <a:latin typeface="Centaur" pitchFamily="18" charset="0"/>
            </a:endParaRPr>
          </a:p>
        </p:txBody>
      </p:sp>
      <p:pic>
        <p:nvPicPr>
          <p:cNvPr id="8" name="Symbol zastępczy zawartości 7" descr="biathl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1384276" cy="1533927"/>
          </a:xfrm>
        </p:spPr>
      </p:pic>
      <p:graphicFrame>
        <p:nvGraphicFramePr>
          <p:cNvPr id="6" name="Wykres 5"/>
          <p:cNvGraphicFramePr/>
          <p:nvPr/>
        </p:nvGraphicFramePr>
        <p:xfrm>
          <a:off x="1214414" y="1643050"/>
          <a:ext cx="6715172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448513"/>
              </p:ext>
            </p:extLst>
          </p:nvPr>
        </p:nvGraphicFramePr>
        <p:xfrm>
          <a:off x="1595120" y="4734560"/>
          <a:ext cx="6492240" cy="1290320"/>
        </p:xfrm>
        <a:graphic>
          <a:graphicData uri="http://schemas.openxmlformats.org/drawingml/2006/table">
            <a:tbl>
              <a:tblPr/>
              <a:tblGrid>
                <a:gridCol w="6492240"/>
              </a:tblGrid>
              <a:tr h="1290320">
                <a:tc>
                  <a:txBody>
                    <a:bodyPr/>
                    <a:lstStyle/>
                    <a:p>
                      <a:r>
                        <a:rPr lang="pl-PL" dirty="0" smtClean="0"/>
                        <a:t>2015-2m./6</a:t>
                      </a:r>
                      <a:r>
                        <a:rPr lang="pl-PL" baseline="0" dirty="0" smtClean="0"/>
                        <a:t> woj. </a:t>
                      </a:r>
                      <a:r>
                        <a:rPr lang="pl-PL" baseline="0" dirty="0" err="1" smtClean="0"/>
                        <a:t>max</a:t>
                      </a:r>
                      <a:r>
                        <a:rPr lang="pl-PL" baseline="0" dirty="0" smtClean="0"/>
                        <a:t>. ilość pkt. do zdobycia 1642,64</a:t>
                      </a:r>
                    </a:p>
                    <a:p>
                      <a:r>
                        <a:rPr lang="pl-PL" baseline="0" dirty="0" smtClean="0"/>
                        <a:t>2016-3m./6 woj. max ilość pkt. do zdobycia 1771,71</a:t>
                      </a:r>
                    </a:p>
                    <a:p>
                      <a:r>
                        <a:rPr lang="pl-PL" baseline="0" dirty="0" smtClean="0"/>
                        <a:t>Ilość śląskich klubów punktujących: 7</a:t>
                      </a:r>
                      <a:endParaRPr lang="pl-P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		</a:t>
            </a:r>
            <a:r>
              <a:rPr lang="pl-PL" sz="2400" dirty="0" smtClean="0">
                <a:effectLst/>
              </a:rPr>
              <a:t>UKS Fair Play Jaworzno</a:t>
            </a:r>
            <a:endParaRPr lang="pl-PL" sz="24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928662" y="1785926"/>
          <a:ext cx="7329510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290"/>
            <a:ext cx="1141390" cy="114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714348" y="4857760"/>
            <a:ext cx="814393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2015 – 10m./10 woj. </a:t>
            </a:r>
            <a:r>
              <a:rPr lang="pl-PL" dirty="0" err="1" smtClean="0"/>
              <a:t>max</a:t>
            </a:r>
            <a:r>
              <a:rPr lang="pl-PL" dirty="0" smtClean="0"/>
              <a:t>. Ilość pkt. do zdobycia – 291,00</a:t>
            </a:r>
          </a:p>
          <a:p>
            <a:r>
              <a:rPr lang="pl-PL" dirty="0" smtClean="0"/>
              <a:t>2016 – 8m./11 woj. max ilość pkt. do zdobycia – 389,00</a:t>
            </a:r>
          </a:p>
          <a:p>
            <a:r>
              <a:rPr lang="pl-PL" dirty="0" smtClean="0"/>
              <a:t>Ilość śląskich klubów punktujących : 1 </a:t>
            </a:r>
          </a:p>
          <a:p>
            <a:endParaRPr lang="pl-PL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500198"/>
          </a:xfrm>
        </p:spPr>
        <p:txBody>
          <a:bodyPr>
            <a:normAutofit/>
          </a:bodyPr>
          <a:lstStyle/>
          <a:p>
            <a:pPr>
              <a:lnSpc>
                <a:spcPts val="1700"/>
              </a:lnSpc>
            </a:pPr>
            <a:r>
              <a:rPr lang="pl-PL" dirty="0" smtClean="0"/>
              <a:t>          </a:t>
            </a:r>
            <a:br>
              <a:rPr lang="pl-PL" dirty="0" smtClean="0"/>
            </a:br>
            <a:r>
              <a:rPr lang="pl-PL" dirty="0" smtClean="0"/>
              <a:t>                 </a:t>
            </a:r>
            <a:r>
              <a:rPr lang="pl-PL" dirty="0" smtClean="0">
                <a:latin typeface="Centaur" pitchFamily="18" charset="0"/>
              </a:rPr>
              <a:t>BOKS</a:t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/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>      	      </a:t>
            </a:r>
            <a:r>
              <a:rPr lang="pl-PL" sz="1800" dirty="0" smtClean="0">
                <a:effectLst/>
                <a:latin typeface="Centaur" pitchFamily="18" charset="0"/>
              </a:rPr>
              <a:t>Prezes Śląskiego Związku Bokserskiego :  Andrzej Filipek</a:t>
            </a:r>
            <a:br>
              <a:rPr lang="pl-PL" sz="1800" dirty="0" smtClean="0">
                <a:effectLst/>
                <a:latin typeface="Centaur" pitchFamily="18" charset="0"/>
              </a:rPr>
            </a:br>
            <a:r>
              <a:rPr lang="pl-PL" sz="1800" dirty="0" smtClean="0">
                <a:effectLst/>
                <a:latin typeface="Centaur" pitchFamily="18" charset="0"/>
              </a:rPr>
              <a:t>                             Trener koordynator :  Ryszard </a:t>
            </a:r>
            <a:r>
              <a:rPr lang="pl-PL" sz="1800" dirty="0" err="1" smtClean="0">
                <a:effectLst/>
                <a:latin typeface="Centaur" pitchFamily="18" charset="0"/>
              </a:rPr>
              <a:t>Dziopa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r>
              <a:rPr lang="pl-PL" sz="1800" dirty="0" smtClean="0">
                <a:effectLst/>
                <a:latin typeface="Centaur" pitchFamily="18" charset="0"/>
              </a:rPr>
              <a:t>	             	</a:t>
            </a:r>
            <a:endParaRPr lang="pl-PL" dirty="0">
              <a:latin typeface="Centaur" pitchFamily="18" charset="0"/>
            </a:endParaRPr>
          </a:p>
        </p:txBody>
      </p:sp>
      <p:pic>
        <p:nvPicPr>
          <p:cNvPr id="7" name="Symbol zastępczy zawartości 6" descr="bo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500042"/>
            <a:ext cx="1285884" cy="1239003"/>
          </a:xfrm>
        </p:spPr>
      </p:pic>
      <p:graphicFrame>
        <p:nvGraphicFramePr>
          <p:cNvPr id="6" name="Wykres 5"/>
          <p:cNvGraphicFramePr/>
          <p:nvPr/>
        </p:nvGraphicFramePr>
        <p:xfrm>
          <a:off x="1000100" y="1785926"/>
          <a:ext cx="6715172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503528"/>
              </p:ext>
            </p:extLst>
          </p:nvPr>
        </p:nvGraphicFramePr>
        <p:xfrm>
          <a:off x="1168400" y="4592320"/>
          <a:ext cx="6573520" cy="1249680"/>
        </p:xfrm>
        <a:graphic>
          <a:graphicData uri="http://schemas.openxmlformats.org/drawingml/2006/table">
            <a:tbl>
              <a:tblPr/>
              <a:tblGrid>
                <a:gridCol w="6573520"/>
              </a:tblGrid>
              <a:tr h="1249680">
                <a:tc>
                  <a:txBody>
                    <a:bodyPr/>
                    <a:lstStyle/>
                    <a:p>
                      <a:r>
                        <a:rPr lang="pl-PL" baseline="0" dirty="0" smtClean="0"/>
                        <a:t>2015-3m./16 woj. max ilość pkt do zdobycia 4432,00</a:t>
                      </a:r>
                    </a:p>
                    <a:p>
                      <a:r>
                        <a:rPr lang="pl-PL" baseline="0" dirty="0" smtClean="0"/>
                        <a:t>2016-4m./15 woj. max ilość pkt. do zdobycia  5583,00</a:t>
                      </a:r>
                    </a:p>
                    <a:p>
                      <a:r>
                        <a:rPr lang="pl-PL" baseline="0" dirty="0" smtClean="0"/>
                        <a:t>Ilość śląskich klubów punktujących: 21</a:t>
                      </a:r>
                      <a:endParaRPr lang="pl-P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500198"/>
          </a:xfrm>
        </p:spPr>
        <p:txBody>
          <a:bodyPr>
            <a:normAutofit fontScale="90000"/>
          </a:bodyPr>
          <a:lstStyle/>
          <a:p>
            <a:pPr>
              <a:lnSpc>
                <a:spcPts val="1700"/>
              </a:lnSpc>
            </a:pPr>
            <a:r>
              <a:rPr lang="pl-PL" dirty="0" smtClean="0"/>
              <a:t>          </a:t>
            </a:r>
            <a:br>
              <a:rPr lang="pl-PL" dirty="0" smtClean="0"/>
            </a:br>
            <a:r>
              <a:rPr lang="pl-PL" dirty="0" smtClean="0"/>
              <a:t>           </a:t>
            </a:r>
            <a:r>
              <a:rPr lang="pl-PL" dirty="0" smtClean="0">
                <a:latin typeface="Centaur" pitchFamily="18" charset="0"/>
              </a:rPr>
              <a:t>BRYDŻ SPORTOWY</a:t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/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>      	      </a:t>
            </a:r>
            <a:r>
              <a:rPr lang="pl-PL" sz="2000" dirty="0" smtClean="0">
                <a:effectLst/>
                <a:latin typeface="Centaur" pitchFamily="18" charset="0"/>
              </a:rPr>
              <a:t>Prezes Śląskiego Związku Brydża Sportowego:  						    Ryszard </a:t>
            </a:r>
            <a:r>
              <a:rPr lang="pl-PL" sz="2000" dirty="0" err="1" smtClean="0">
                <a:effectLst/>
                <a:latin typeface="Centaur" pitchFamily="18" charset="0"/>
              </a:rPr>
              <a:t>Łazikiewicz</a:t>
            </a:r>
            <a:r>
              <a:rPr lang="pl-PL" sz="2000" dirty="0" smtClean="0">
                <a:effectLst/>
                <a:latin typeface="Centaur" pitchFamily="18" charset="0"/>
              </a:rPr>
              <a:t/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    Trener koordynator :  Ryszard Kiełczewski </a:t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    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endParaRPr lang="pl-PL" dirty="0">
              <a:latin typeface="Centaur" pitchFamily="18" charset="0"/>
            </a:endParaRPr>
          </a:p>
        </p:txBody>
      </p:sp>
      <p:pic>
        <p:nvPicPr>
          <p:cNvPr id="10" name="Symbol zastępczy zawartości 9" descr="bryd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1285884" cy="1285884"/>
          </a:xfrm>
        </p:spPr>
      </p:pic>
      <p:graphicFrame>
        <p:nvGraphicFramePr>
          <p:cNvPr id="6" name="Wykres 5"/>
          <p:cNvGraphicFramePr/>
          <p:nvPr/>
        </p:nvGraphicFramePr>
        <p:xfrm>
          <a:off x="1214414" y="1500174"/>
          <a:ext cx="6715172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775314"/>
              </p:ext>
            </p:extLst>
          </p:nvPr>
        </p:nvGraphicFramePr>
        <p:xfrm>
          <a:off x="1483360" y="4409440"/>
          <a:ext cx="6410960" cy="1330960"/>
        </p:xfrm>
        <a:graphic>
          <a:graphicData uri="http://schemas.openxmlformats.org/drawingml/2006/table">
            <a:tbl>
              <a:tblPr/>
              <a:tblGrid>
                <a:gridCol w="6410960"/>
              </a:tblGrid>
              <a:tr h="1330960">
                <a:tc>
                  <a:txBody>
                    <a:bodyPr/>
                    <a:lstStyle/>
                    <a:p>
                      <a:r>
                        <a:rPr lang="pl-PL" baseline="0" dirty="0" smtClean="0"/>
                        <a:t>2015-4m./10 woj. </a:t>
                      </a:r>
                      <a:r>
                        <a:rPr lang="pl-PL" baseline="0" dirty="0" err="1" smtClean="0"/>
                        <a:t>max</a:t>
                      </a:r>
                      <a:r>
                        <a:rPr lang="pl-PL" baseline="0" dirty="0" smtClean="0"/>
                        <a:t>. ilość pkt. do zdobycia 794,00 </a:t>
                      </a:r>
                    </a:p>
                    <a:p>
                      <a:r>
                        <a:rPr lang="pl-PL" baseline="0" dirty="0" smtClean="0"/>
                        <a:t>2016-3m./11 woj. max ilość pkt. do zdobycia  782,25</a:t>
                      </a:r>
                    </a:p>
                    <a:p>
                      <a:r>
                        <a:rPr lang="pl-PL" baseline="0" dirty="0" smtClean="0"/>
                        <a:t>Ilość śląskich klubów punktujących: 4</a:t>
                      </a:r>
                      <a:endParaRPr lang="pl-P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43074"/>
          </a:xfrm>
        </p:spPr>
        <p:txBody>
          <a:bodyPr>
            <a:normAutofit/>
          </a:bodyPr>
          <a:lstStyle/>
          <a:p>
            <a:pPr>
              <a:lnSpc>
                <a:spcPts val="1700"/>
              </a:lnSpc>
            </a:pPr>
            <a:r>
              <a:rPr lang="pl-PL" dirty="0" smtClean="0"/>
              <a:t>          </a:t>
            </a:r>
            <a:br>
              <a:rPr lang="pl-PL" dirty="0" smtClean="0"/>
            </a:br>
            <a:r>
              <a:rPr lang="pl-PL" dirty="0" smtClean="0"/>
              <a:t>                  </a:t>
            </a:r>
            <a:r>
              <a:rPr lang="pl-PL" dirty="0" smtClean="0">
                <a:latin typeface="Centaur" pitchFamily="18" charset="0"/>
              </a:rPr>
              <a:t>CURLING</a:t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/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>      	       </a:t>
            </a:r>
            <a:r>
              <a:rPr lang="pl-PL" sz="2000" dirty="0" smtClean="0">
                <a:effectLst/>
                <a:latin typeface="Centaur" pitchFamily="18" charset="0"/>
              </a:rPr>
              <a:t>Klub Sportowy Warszowice                                                                                                                   </a:t>
            </a:r>
            <a:r>
              <a:rPr lang="pl-PL" sz="2000" dirty="0" err="1" smtClean="0">
                <a:effectLst/>
                <a:latin typeface="Centaur" pitchFamily="18" charset="0"/>
              </a:rPr>
              <a:t>Trene</a:t>
            </a:r>
            <a:r>
              <a:rPr lang="pl-PL" sz="2000" dirty="0" smtClean="0">
                <a:effectLst/>
                <a:latin typeface="Centaur" pitchFamily="18" charset="0"/>
              </a:rPr>
              <a:t>                   Trener koordynator :  Damian Herman</a:t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   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endParaRPr lang="pl-PL" dirty="0">
              <a:latin typeface="Centaur" pitchFamily="18" charset="0"/>
            </a:endParaRPr>
          </a:p>
        </p:txBody>
      </p:sp>
      <p:pic>
        <p:nvPicPr>
          <p:cNvPr id="7" name="Symbol zastępczy zawartości 6" descr="curl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1302584" cy="1285884"/>
          </a:xfrm>
        </p:spPr>
      </p:pic>
      <p:graphicFrame>
        <p:nvGraphicFramePr>
          <p:cNvPr id="6" name="Wykres 5"/>
          <p:cNvGraphicFramePr/>
          <p:nvPr/>
        </p:nvGraphicFramePr>
        <p:xfrm>
          <a:off x="1214414" y="1571612"/>
          <a:ext cx="6715172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989203"/>
              </p:ext>
            </p:extLst>
          </p:nvPr>
        </p:nvGraphicFramePr>
        <p:xfrm>
          <a:off x="1714480" y="4643446"/>
          <a:ext cx="6385912" cy="1188720"/>
        </p:xfrm>
        <a:graphic>
          <a:graphicData uri="http://schemas.openxmlformats.org/drawingml/2006/table">
            <a:tbl>
              <a:tblPr/>
              <a:tblGrid>
                <a:gridCol w="6385912"/>
              </a:tblGrid>
              <a:tr h="1137308">
                <a:tc>
                  <a:txBody>
                    <a:bodyPr/>
                    <a:lstStyle/>
                    <a:p>
                      <a:r>
                        <a:rPr lang="pl-PL" dirty="0" smtClean="0"/>
                        <a:t>2015-1m./4 woj.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dirty="0" err="1" smtClean="0"/>
                        <a:t>max.ilość</a:t>
                      </a:r>
                      <a:r>
                        <a:rPr lang="pl-PL" baseline="0" dirty="0" smtClean="0"/>
                        <a:t> pkt. do zdobycia 145,35</a:t>
                      </a:r>
                    </a:p>
                    <a:p>
                      <a:r>
                        <a:rPr lang="pl-PL" baseline="0" dirty="0" smtClean="0"/>
                        <a:t>2016-2m./4 woj. max ilość pkt. do zdobycia  168,00</a:t>
                      </a:r>
                    </a:p>
                    <a:p>
                      <a:r>
                        <a:rPr lang="pl-PL" baseline="0" dirty="0" smtClean="0"/>
                        <a:t>Ilość śląskich klubów punktujących:  2</a:t>
                      </a:r>
                      <a:endParaRPr lang="pl-PL" dirty="0" smtClean="0"/>
                    </a:p>
                    <a:p>
                      <a:endParaRPr lang="pl-PL" dirty="0" smtClean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774550"/>
          </a:xfrm>
        </p:spPr>
        <p:txBody>
          <a:bodyPr>
            <a:normAutofit fontScale="90000"/>
          </a:bodyPr>
          <a:lstStyle/>
          <a:p>
            <a:pPr>
              <a:lnSpc>
                <a:spcPts val="1700"/>
              </a:lnSpc>
            </a:pPr>
            <a:r>
              <a:rPr lang="pl-PL" sz="3100" dirty="0" smtClean="0"/>
              <a:t>            </a:t>
            </a:r>
            <a:br>
              <a:rPr lang="pl-PL" sz="3100" dirty="0" smtClean="0"/>
            </a:br>
            <a:r>
              <a:rPr lang="pl-PL" sz="3100" dirty="0" smtClean="0"/>
              <a:t>               </a:t>
            </a:r>
            <a:r>
              <a:rPr lang="pl-PL" sz="3100" dirty="0" smtClean="0">
                <a:latin typeface="Centaur" pitchFamily="18" charset="0"/>
              </a:rPr>
              <a:t>GIMNASTYKA SPORTOWA i  </a:t>
            </a:r>
            <a:br>
              <a:rPr lang="pl-PL" sz="3100" dirty="0" smtClean="0">
                <a:latin typeface="Centaur" pitchFamily="18" charset="0"/>
              </a:rPr>
            </a:br>
            <a:r>
              <a:rPr lang="pl-PL" sz="3100" dirty="0" smtClean="0">
                <a:latin typeface="Centaur" pitchFamily="18" charset="0"/>
              </a:rPr>
              <a:t/>
            </a:r>
            <a:br>
              <a:rPr lang="pl-PL" sz="3100" dirty="0" smtClean="0">
                <a:latin typeface="Centaur" pitchFamily="18" charset="0"/>
              </a:rPr>
            </a:br>
            <a:r>
              <a:rPr lang="pl-PL" sz="3100" dirty="0" smtClean="0">
                <a:latin typeface="Centaur" pitchFamily="18" charset="0"/>
              </a:rPr>
              <a:t>   			ARTYSTYCZNA</a:t>
            </a:r>
            <a:br>
              <a:rPr lang="pl-PL" sz="3100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/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>      	      </a:t>
            </a:r>
            <a:r>
              <a:rPr lang="pl-PL" sz="2000" dirty="0" smtClean="0">
                <a:effectLst/>
                <a:latin typeface="Centaur" pitchFamily="18" charset="0"/>
              </a:rPr>
              <a:t>Prezes Okręgowego Związku Gimnastycznego: </a:t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>
                <a:effectLst/>
                <a:latin typeface="Centaur" pitchFamily="18" charset="0"/>
              </a:rPr>
              <a:t>	</a:t>
            </a:r>
            <a:r>
              <a:rPr lang="pl-PL" sz="2000" dirty="0" smtClean="0">
                <a:effectLst/>
                <a:latin typeface="Centaur" pitchFamily="18" charset="0"/>
              </a:rPr>
              <a:t>			   Stanisław Ruszkowski</a:t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    Trener koordynator :  Teresa Supińska, Anna Dusza-Lipska  </a:t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    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endParaRPr lang="pl-PL" dirty="0">
              <a:latin typeface="Centaur" pitchFamily="18" charset="0"/>
            </a:endParaRPr>
          </a:p>
        </p:txBody>
      </p:sp>
      <p:pic>
        <p:nvPicPr>
          <p:cNvPr id="7" name="Symbol zastępczy zawartości 6" descr="gimnastyka sport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302075" cy="1284942"/>
          </a:xfrm>
        </p:spPr>
      </p:pic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1041901476"/>
              </p:ext>
            </p:extLst>
          </p:nvPr>
        </p:nvGraphicFramePr>
        <p:xfrm>
          <a:off x="1187624" y="1772816"/>
          <a:ext cx="6715172" cy="2641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639582"/>
              </p:ext>
            </p:extLst>
          </p:nvPr>
        </p:nvGraphicFramePr>
        <p:xfrm>
          <a:off x="500034" y="4572008"/>
          <a:ext cx="8364160" cy="1881328"/>
        </p:xfrm>
        <a:graphic>
          <a:graphicData uri="http://schemas.openxmlformats.org/drawingml/2006/table">
            <a:tbl>
              <a:tblPr/>
              <a:tblGrid>
                <a:gridCol w="8364160"/>
              </a:tblGrid>
              <a:tr h="1881328">
                <a:tc>
                  <a:txBody>
                    <a:bodyPr/>
                    <a:lstStyle/>
                    <a:p>
                      <a:r>
                        <a:rPr lang="pl-PL" dirty="0" smtClean="0"/>
                        <a:t>Gimnastyka artystyczna-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dirty="0" smtClean="0"/>
                        <a:t>2015-</a:t>
                      </a:r>
                      <a:r>
                        <a:rPr lang="pl-PL" b="1" dirty="0" smtClean="0"/>
                        <a:t>46pkt</a:t>
                      </a:r>
                      <a:r>
                        <a:rPr lang="pl-PL" dirty="0" smtClean="0"/>
                        <a:t>.,7m./8</a:t>
                      </a:r>
                      <a:r>
                        <a:rPr lang="pl-PL" baseline="0" dirty="0" smtClean="0"/>
                        <a:t> woj. </a:t>
                      </a:r>
                      <a:r>
                        <a:rPr lang="pl-PL" baseline="0" dirty="0" err="1" smtClean="0"/>
                        <a:t>max</a:t>
                      </a:r>
                      <a:r>
                        <a:rPr lang="pl-PL" baseline="0" dirty="0" smtClean="0"/>
                        <a:t>. pkt. 941,81</a:t>
                      </a:r>
                    </a:p>
                    <a:p>
                      <a:r>
                        <a:rPr lang="pl-PL" baseline="0" dirty="0" smtClean="0"/>
                        <a:t>                                       2016-</a:t>
                      </a:r>
                      <a:r>
                        <a:rPr lang="pl-PL" b="1" baseline="0" dirty="0" smtClean="0"/>
                        <a:t>34pkt</a:t>
                      </a:r>
                      <a:r>
                        <a:rPr lang="pl-PL" baseline="0" dirty="0" smtClean="0"/>
                        <a:t>. 8m./8 woj. max pkt.  941,10</a:t>
                      </a:r>
                    </a:p>
                    <a:p>
                      <a:r>
                        <a:rPr lang="pl-PL" baseline="0" dirty="0" smtClean="0"/>
                        <a:t>                                       ilość śląskich klubów punktujących:  4</a:t>
                      </a:r>
                    </a:p>
                    <a:p>
                      <a:r>
                        <a:rPr lang="pl-PL" baseline="0" dirty="0" smtClean="0"/>
                        <a:t>Gimnastyka sportowa- 2015-</a:t>
                      </a:r>
                      <a:r>
                        <a:rPr lang="pl-PL" b="1" baseline="0" dirty="0" smtClean="0"/>
                        <a:t>484,17</a:t>
                      </a:r>
                      <a:r>
                        <a:rPr lang="pl-PL" baseline="0" dirty="0" smtClean="0"/>
                        <a:t>pkt.,2m./10 woj. </a:t>
                      </a:r>
                      <a:r>
                        <a:rPr lang="pl-PL" baseline="0" dirty="0" err="1" smtClean="0"/>
                        <a:t>max</a:t>
                      </a:r>
                      <a:r>
                        <a:rPr lang="pl-PL" baseline="0" dirty="0" smtClean="0"/>
                        <a:t>. pkt. 2204,50</a:t>
                      </a:r>
                    </a:p>
                    <a:p>
                      <a:r>
                        <a:rPr lang="pl-PL" baseline="0" dirty="0" smtClean="0"/>
                        <a:t>                                    2016-</a:t>
                      </a:r>
                      <a:r>
                        <a:rPr lang="pl-PL" b="1" baseline="0" dirty="0" smtClean="0"/>
                        <a:t>495,17</a:t>
                      </a:r>
                      <a:r>
                        <a:rPr lang="pl-PL" baseline="0" dirty="0" smtClean="0"/>
                        <a:t>pkt.  3m./10 woj. max pkt. 2291,00</a:t>
                      </a:r>
                    </a:p>
                    <a:p>
                      <a:r>
                        <a:rPr lang="pl-PL" baseline="0" dirty="0" smtClean="0"/>
                        <a:t>                                       ilość śląskich klubów punktujących:  4</a:t>
                      </a:r>
                      <a:endParaRPr lang="pl-P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		</a:t>
            </a:r>
            <a:r>
              <a:rPr lang="pl-PL" sz="2400" dirty="0" smtClean="0">
                <a:latin typeface="Centaur"/>
              </a:rPr>
              <a:t>GOLF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		</a:t>
            </a:r>
            <a:r>
              <a:rPr lang="pl-PL" sz="2000" dirty="0">
                <a:latin typeface="Centaur"/>
              </a:rPr>
              <a:t>T</a:t>
            </a:r>
            <a:r>
              <a:rPr lang="pl-PL" sz="2000" dirty="0" smtClean="0">
                <a:latin typeface="Centaur"/>
              </a:rPr>
              <a:t>rener koordynator:  Filip Naglak</a:t>
            </a:r>
            <a:r>
              <a:rPr lang="pl-PL" sz="2000" b="0" dirty="0" smtClean="0">
                <a:latin typeface="Centaur"/>
              </a:rPr>
              <a:t/>
            </a:r>
            <a:br>
              <a:rPr lang="pl-PL" sz="2000" b="0" dirty="0" smtClean="0">
                <a:latin typeface="Centaur"/>
              </a:rPr>
            </a:br>
            <a:endParaRPr lang="pl-PL" sz="2000" b="0" dirty="0">
              <a:latin typeface="Centaur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003649"/>
              </p:ext>
            </p:extLst>
          </p:nvPr>
        </p:nvGraphicFramePr>
        <p:xfrm>
          <a:off x="714348" y="1844824"/>
          <a:ext cx="7643866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28"/>
            <a:ext cx="1141389" cy="114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785786" y="4572008"/>
            <a:ext cx="750099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2015 – 1m./9 woj. </a:t>
            </a:r>
            <a:r>
              <a:rPr lang="pl-PL" dirty="0" err="1" smtClean="0"/>
              <a:t>max</a:t>
            </a:r>
            <a:r>
              <a:rPr lang="pl-PL" dirty="0" smtClean="0"/>
              <a:t>. Ilość pkt. do zdobycia  175,00</a:t>
            </a:r>
          </a:p>
          <a:p>
            <a:endParaRPr lang="pl-PL" dirty="0" smtClean="0"/>
          </a:p>
          <a:p>
            <a:r>
              <a:rPr lang="pl-PL" dirty="0" smtClean="0"/>
              <a:t>2016-  5m./10 woj. max ilość pkt. do zdobycia  311,00</a:t>
            </a:r>
          </a:p>
          <a:p>
            <a:r>
              <a:rPr lang="pl-PL" dirty="0" smtClean="0"/>
              <a:t>            Ilość śląskich klubów punktujących: 2</a:t>
            </a:r>
            <a:endParaRPr lang="pl-PL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714512"/>
          </a:xfrm>
        </p:spPr>
        <p:txBody>
          <a:bodyPr>
            <a:normAutofit/>
          </a:bodyPr>
          <a:lstStyle/>
          <a:p>
            <a:pPr>
              <a:lnSpc>
                <a:spcPts val="1700"/>
              </a:lnSpc>
            </a:pPr>
            <a:r>
              <a:rPr lang="pl-PL" dirty="0" smtClean="0"/>
              <a:t>           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                 </a:t>
            </a:r>
            <a:r>
              <a:rPr lang="pl-PL" sz="3600" dirty="0" smtClean="0">
                <a:latin typeface="Centaur" pitchFamily="18" charset="0"/>
              </a:rPr>
              <a:t>HOKEJ NA LODZIE</a:t>
            </a:r>
            <a:r>
              <a:rPr lang="pl-PL" dirty="0" smtClean="0">
                <a:latin typeface="Centaur" pitchFamily="18" charset="0"/>
              </a:rPr>
              <a:t/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/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>      	     </a:t>
            </a:r>
            <a:r>
              <a:rPr lang="pl-PL" sz="1800" dirty="0" smtClean="0">
                <a:effectLst/>
                <a:latin typeface="Centaur" pitchFamily="18" charset="0"/>
              </a:rPr>
              <a:t>Prezes Śląskiego Związku Hokeja na Lodzie : Mirosław </a:t>
            </a:r>
            <a:r>
              <a:rPr lang="pl-PL" sz="1800" dirty="0" err="1" smtClean="0">
                <a:effectLst/>
                <a:latin typeface="Centaur" pitchFamily="18" charset="0"/>
              </a:rPr>
              <a:t>Minkina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r>
              <a:rPr lang="pl-PL" sz="1800" dirty="0" smtClean="0">
                <a:effectLst/>
                <a:latin typeface="Centaur" pitchFamily="18" charset="0"/>
              </a:rPr>
              <a:t>                            Trener koordynator :  Mieczysław </a:t>
            </a:r>
            <a:r>
              <a:rPr lang="pl-PL" sz="1800" dirty="0" err="1" smtClean="0">
                <a:effectLst/>
                <a:latin typeface="Centaur" pitchFamily="18" charset="0"/>
              </a:rPr>
              <a:t>Nahunko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r>
              <a:rPr lang="pl-PL" sz="1800" dirty="0" smtClean="0">
                <a:effectLst/>
                <a:latin typeface="Centaur" pitchFamily="18" charset="0"/>
              </a:rPr>
              <a:t>                            </a:t>
            </a:r>
            <a:br>
              <a:rPr lang="pl-PL" sz="1800" dirty="0" smtClean="0">
                <a:effectLst/>
                <a:latin typeface="Centaur" pitchFamily="18" charset="0"/>
              </a:rPr>
            </a:br>
            <a:endParaRPr lang="pl-PL" dirty="0">
              <a:latin typeface="Centaur" pitchFamily="18" charset="0"/>
            </a:endParaRPr>
          </a:p>
        </p:txBody>
      </p:sp>
      <p:pic>
        <p:nvPicPr>
          <p:cNvPr id="10" name="Symbol zastępczy zawartości 9" descr="hokej na lodz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5" y="285728"/>
            <a:ext cx="1269185" cy="1285884"/>
          </a:xfrm>
        </p:spPr>
      </p:pic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750842444"/>
              </p:ext>
            </p:extLst>
          </p:nvPr>
        </p:nvGraphicFramePr>
        <p:xfrm>
          <a:off x="1115616" y="1700808"/>
          <a:ext cx="6715172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986467"/>
              </p:ext>
            </p:extLst>
          </p:nvPr>
        </p:nvGraphicFramePr>
        <p:xfrm>
          <a:off x="1571604" y="4643446"/>
          <a:ext cx="6827520" cy="1285884"/>
        </p:xfrm>
        <a:graphic>
          <a:graphicData uri="http://schemas.openxmlformats.org/drawingml/2006/table">
            <a:tbl>
              <a:tblPr/>
              <a:tblGrid>
                <a:gridCol w="6827520"/>
              </a:tblGrid>
              <a:tr h="1285884">
                <a:tc>
                  <a:txBody>
                    <a:bodyPr/>
                    <a:lstStyle/>
                    <a:p>
                      <a:pPr algn="l"/>
                      <a:r>
                        <a:rPr lang="pl-PL" dirty="0" smtClean="0"/>
                        <a:t>2015-1m./5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dirty="0" smtClean="0"/>
                        <a:t>woj.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dirty="0" smtClean="0"/>
                        <a:t>max</a:t>
                      </a:r>
                      <a:r>
                        <a:rPr lang="pl-PL" baseline="0" dirty="0" smtClean="0"/>
                        <a:t> ilość </a:t>
                      </a:r>
                      <a:r>
                        <a:rPr lang="pl-PL" dirty="0" smtClean="0"/>
                        <a:t>pkt. do zdobycia</a:t>
                      </a:r>
                      <a:r>
                        <a:rPr lang="pl-PL" baseline="0" dirty="0" smtClean="0"/>
                        <a:t>  735,00</a:t>
                      </a:r>
                    </a:p>
                    <a:p>
                      <a:pPr algn="l"/>
                      <a:r>
                        <a:rPr lang="pl-PL" baseline="0" dirty="0" smtClean="0"/>
                        <a:t>2016- 1m./6 woj. max ilość pkt. do zdobycia  749,00</a:t>
                      </a:r>
                    </a:p>
                    <a:p>
                      <a:pPr algn="l"/>
                      <a:r>
                        <a:rPr lang="pl-PL" baseline="0" dirty="0" smtClean="0"/>
                        <a:t>Ilość śląskich klubów punktujących:  5</a:t>
                      </a:r>
                      <a:endParaRPr lang="pl-P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404820"/>
          </a:xfrm>
        </p:spPr>
        <p:txBody>
          <a:bodyPr>
            <a:normAutofit fontScale="90000"/>
          </a:bodyPr>
          <a:lstStyle/>
          <a:p>
            <a:pPr>
              <a:lnSpc>
                <a:spcPts val="1700"/>
              </a:lnSpc>
            </a:pPr>
            <a:r>
              <a:rPr lang="pl-PL" dirty="0" smtClean="0"/>
              <a:t>           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                 </a:t>
            </a:r>
            <a:r>
              <a:rPr lang="pl-PL" sz="3600" dirty="0" smtClean="0">
                <a:latin typeface="Centaur" pitchFamily="18" charset="0"/>
              </a:rPr>
              <a:t>HOKEJ NA TRAWIE</a:t>
            </a:r>
            <a:r>
              <a:rPr lang="pl-PL" dirty="0" smtClean="0">
                <a:latin typeface="Centaur" pitchFamily="18" charset="0"/>
              </a:rPr>
              <a:t/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/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>      	    </a:t>
            </a:r>
            <a:r>
              <a:rPr lang="pl-PL" sz="2000" dirty="0" smtClean="0">
                <a:effectLst/>
                <a:latin typeface="Centaur" pitchFamily="18" charset="0"/>
              </a:rPr>
              <a:t>Prezes Śląskiego Związku Hokeja na Trawie : Andrzej Miśkiewicz</a:t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   Trener koordynator :  Andrzej Miśkiewicz</a:t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   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endParaRPr lang="pl-PL" dirty="0">
              <a:latin typeface="Centaur" pitchFamily="18" charset="0"/>
            </a:endParaRPr>
          </a:p>
        </p:txBody>
      </p:sp>
      <p:pic>
        <p:nvPicPr>
          <p:cNvPr id="7" name="Symbol zastępczy zawartości 6" descr="hokej na traw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1266833" cy="1357322"/>
          </a:xfrm>
        </p:spPr>
      </p:pic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801214253"/>
              </p:ext>
            </p:extLst>
          </p:nvPr>
        </p:nvGraphicFramePr>
        <p:xfrm>
          <a:off x="1187624" y="1484784"/>
          <a:ext cx="674196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315329"/>
              </p:ext>
            </p:extLst>
          </p:nvPr>
        </p:nvGraphicFramePr>
        <p:xfrm>
          <a:off x="683568" y="4714884"/>
          <a:ext cx="7848872" cy="1981200"/>
        </p:xfrm>
        <a:graphic>
          <a:graphicData uri="http://schemas.openxmlformats.org/drawingml/2006/table">
            <a:tbl>
              <a:tblPr/>
              <a:tblGrid>
                <a:gridCol w="7848872"/>
              </a:tblGrid>
              <a:tr h="1981200">
                <a:tc>
                  <a:txBody>
                    <a:bodyPr/>
                    <a:lstStyle/>
                    <a:p>
                      <a:r>
                        <a:rPr lang="pl-PL" dirty="0" smtClean="0"/>
                        <a:t>Hokej na trawie K-</a:t>
                      </a:r>
                      <a:r>
                        <a:rPr lang="pl-PL" baseline="0" dirty="0" smtClean="0"/>
                        <a:t> 2015-</a:t>
                      </a:r>
                      <a:r>
                        <a:rPr lang="pl-PL" b="1" baseline="0" dirty="0" smtClean="0"/>
                        <a:t>123,85</a:t>
                      </a:r>
                      <a:r>
                        <a:rPr lang="pl-PL" baseline="0" dirty="0" smtClean="0"/>
                        <a:t>pkt. 3m/6woj.max.pkt.606,20</a:t>
                      </a:r>
                    </a:p>
                    <a:p>
                      <a:r>
                        <a:rPr lang="pl-PL" baseline="0" dirty="0" smtClean="0"/>
                        <a:t>                              2016-</a:t>
                      </a:r>
                      <a:r>
                        <a:rPr lang="pl-PL" b="1" baseline="0" dirty="0" smtClean="0"/>
                        <a:t>153,00</a:t>
                      </a:r>
                      <a:r>
                        <a:rPr lang="pl-PL" baseline="0" dirty="0" smtClean="0"/>
                        <a:t>pkt. 1m./6 woj. max pkt. 640,00</a:t>
                      </a:r>
                    </a:p>
                    <a:p>
                      <a:r>
                        <a:rPr lang="pl-PL" baseline="0" dirty="0" smtClean="0"/>
                        <a:t>                             ilość śląskich klubów punktujących: 4</a:t>
                      </a:r>
                    </a:p>
                    <a:p>
                      <a:r>
                        <a:rPr lang="pl-PL" baseline="0" dirty="0" smtClean="0"/>
                        <a:t>Hokej na trawie M- 2015-</a:t>
                      </a:r>
                      <a:r>
                        <a:rPr lang="pl-PL" b="1" baseline="0" dirty="0" smtClean="0"/>
                        <a:t>111,00 </a:t>
                      </a:r>
                      <a:r>
                        <a:rPr lang="pl-PL" baseline="0" dirty="0" smtClean="0"/>
                        <a:t>pkt.,3m./5woj.max.pkt.609,89</a:t>
                      </a:r>
                    </a:p>
                    <a:p>
                      <a:r>
                        <a:rPr lang="pl-PL" baseline="0" dirty="0" smtClean="0"/>
                        <a:t>                              2016-</a:t>
                      </a:r>
                      <a:r>
                        <a:rPr lang="pl-PL" b="1" baseline="0" dirty="0" smtClean="0"/>
                        <a:t>137,00 </a:t>
                      </a:r>
                      <a:r>
                        <a:rPr lang="pl-PL" baseline="0" dirty="0" smtClean="0"/>
                        <a:t>pkt. 3m./5 woj. max pkt. 668,00</a:t>
                      </a:r>
                    </a:p>
                    <a:p>
                      <a:r>
                        <a:rPr lang="pl-PL" baseline="0" dirty="0" smtClean="0"/>
                        <a:t>                             ilość śląskich klubów punktujących:  5</a:t>
                      </a:r>
                      <a:endParaRPr lang="pl-P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714512"/>
          </a:xfrm>
        </p:spPr>
        <p:txBody>
          <a:bodyPr>
            <a:normAutofit/>
          </a:bodyPr>
          <a:lstStyle/>
          <a:p>
            <a:pPr>
              <a:lnSpc>
                <a:spcPts val="1700"/>
              </a:lnSpc>
            </a:pPr>
            <a:r>
              <a:rPr lang="pl-PL" dirty="0" smtClean="0"/>
              <a:t>           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                 </a:t>
            </a:r>
            <a:r>
              <a:rPr lang="pl-PL" sz="3600" dirty="0" smtClean="0">
                <a:latin typeface="Centaur" pitchFamily="18" charset="0"/>
              </a:rPr>
              <a:t>JEŹDZIECTWO</a:t>
            </a:r>
            <a:r>
              <a:rPr lang="pl-PL" dirty="0" smtClean="0">
                <a:latin typeface="Centaur" pitchFamily="18" charset="0"/>
              </a:rPr>
              <a:t/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/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>      	     </a:t>
            </a:r>
            <a:r>
              <a:rPr lang="pl-PL" sz="1800" dirty="0" smtClean="0">
                <a:effectLst/>
                <a:latin typeface="Centaur" pitchFamily="18" charset="0"/>
              </a:rPr>
              <a:t>Prezes Śląskiego Związku Jeździeckiego : Julita </a:t>
            </a:r>
            <a:r>
              <a:rPr lang="pl-PL" sz="1800" dirty="0" err="1" smtClean="0">
                <a:effectLst/>
                <a:latin typeface="Centaur" pitchFamily="18" charset="0"/>
              </a:rPr>
              <a:t>Kasztelnik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r>
              <a:rPr lang="pl-PL" sz="1800" dirty="0" smtClean="0">
                <a:effectLst/>
                <a:latin typeface="Centaur" pitchFamily="18" charset="0"/>
              </a:rPr>
              <a:t>                            Trener koordynator :  Bogdan Chrzanowski</a:t>
            </a:r>
            <a:br>
              <a:rPr lang="pl-PL" sz="1800" dirty="0" smtClean="0">
                <a:effectLst/>
                <a:latin typeface="Centaur" pitchFamily="18" charset="0"/>
              </a:rPr>
            </a:br>
            <a:r>
              <a:rPr lang="pl-PL" sz="1800" dirty="0" smtClean="0">
                <a:effectLst/>
                <a:latin typeface="Centaur" pitchFamily="18" charset="0"/>
              </a:rPr>
              <a:t>                            </a:t>
            </a:r>
            <a:br>
              <a:rPr lang="pl-PL" sz="1800" dirty="0" smtClean="0">
                <a:effectLst/>
                <a:latin typeface="Centaur" pitchFamily="18" charset="0"/>
              </a:rPr>
            </a:br>
            <a:endParaRPr lang="pl-PL" dirty="0">
              <a:latin typeface="Centaur" pitchFamily="18" charset="0"/>
            </a:endParaRPr>
          </a:p>
        </p:txBody>
      </p:sp>
      <p:pic>
        <p:nvPicPr>
          <p:cNvPr id="8" name="Symbol zastępczy zawartości 7" descr="jeździectw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9105" y="214290"/>
            <a:ext cx="1379064" cy="1285884"/>
          </a:xfrm>
        </p:spPr>
      </p:pic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3478552496"/>
              </p:ext>
            </p:extLst>
          </p:nvPr>
        </p:nvGraphicFramePr>
        <p:xfrm>
          <a:off x="1115616" y="1772816"/>
          <a:ext cx="6715172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388893"/>
              </p:ext>
            </p:extLst>
          </p:nvPr>
        </p:nvGraphicFramePr>
        <p:xfrm>
          <a:off x="1357290" y="4643446"/>
          <a:ext cx="6644640" cy="1188720"/>
        </p:xfrm>
        <a:graphic>
          <a:graphicData uri="http://schemas.openxmlformats.org/drawingml/2006/table">
            <a:tbl>
              <a:tblPr/>
              <a:tblGrid>
                <a:gridCol w="6644640"/>
              </a:tblGrid>
              <a:tr h="1060782">
                <a:tc>
                  <a:txBody>
                    <a:bodyPr/>
                    <a:lstStyle/>
                    <a:p>
                      <a:r>
                        <a:rPr lang="pl-PL" dirty="0" smtClean="0"/>
                        <a:t>2015</a:t>
                      </a:r>
                      <a:r>
                        <a:rPr lang="pl-PL" baseline="0" dirty="0" smtClean="0"/>
                        <a:t>-11m./16 woj. max ilość pkt. do zdobycia 899,00</a:t>
                      </a:r>
                    </a:p>
                    <a:p>
                      <a:r>
                        <a:rPr lang="pl-PL" baseline="0" dirty="0" smtClean="0"/>
                        <a:t>2016-9m./15 woj. max ilość pkt. do zdobycia  907,00</a:t>
                      </a:r>
                    </a:p>
                    <a:p>
                      <a:r>
                        <a:rPr lang="pl-PL" baseline="0" dirty="0" smtClean="0"/>
                        <a:t>Ilość śląskich klubów punktujących:  7</a:t>
                      </a:r>
                      <a:endParaRPr lang="pl-PL" dirty="0" smtClean="0"/>
                    </a:p>
                    <a:p>
                      <a:endParaRPr lang="pl-P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32447"/>
          </a:xfrm>
        </p:spPr>
        <p:txBody>
          <a:bodyPr>
            <a:normAutofit fontScale="92500" lnSpcReduction="10000"/>
          </a:bodyPr>
          <a:lstStyle/>
          <a:p>
            <a:r>
              <a:rPr lang="pl-PL" sz="2200" spc="100" dirty="0">
                <a:latin typeface="Cambria" panose="02040503050406030204" pitchFamily="18" charset="0"/>
              </a:rPr>
              <a:t>9. Piotr Kantor – 		piłka siatkowa plażowa , </a:t>
            </a:r>
            <a:endParaRPr lang="pl-PL" sz="2200" spc="100" dirty="0" smtClean="0">
              <a:latin typeface="Cambria" panose="02040503050406030204" pitchFamily="18" charset="0"/>
            </a:endParaRPr>
          </a:p>
          <a:p>
            <a:pPr marL="109728" indent="0">
              <a:buNone/>
            </a:pPr>
            <a:r>
              <a:rPr lang="pl-PL" sz="2200" spc="100" dirty="0" smtClean="0">
                <a:latin typeface="Cambria" panose="02040503050406030204" pitchFamily="18" charset="0"/>
              </a:rPr>
              <a:t>                                                    MKS Dąbrowa Górnicza</a:t>
            </a:r>
          </a:p>
          <a:p>
            <a:r>
              <a:rPr lang="pl-PL" sz="2200" spc="100" dirty="0">
                <a:latin typeface="Cambria" panose="02040503050406030204" pitchFamily="18" charset="0"/>
              </a:rPr>
              <a:t/>
            </a:r>
            <a:br>
              <a:rPr lang="pl-PL" sz="2200" spc="100" dirty="0">
                <a:latin typeface="Cambria" panose="02040503050406030204" pitchFamily="18" charset="0"/>
              </a:rPr>
            </a:br>
            <a:r>
              <a:rPr lang="pl-PL" sz="2200" spc="100" dirty="0">
                <a:latin typeface="Cambria" panose="02040503050406030204" pitchFamily="18" charset="0"/>
              </a:rPr>
              <a:t>10. Konrad Czerniak – 	pływanie, AZS AWF </a:t>
            </a:r>
            <a:r>
              <a:rPr lang="pl-PL" sz="2200" spc="100" dirty="0" smtClean="0">
                <a:latin typeface="Cambria" panose="02040503050406030204" pitchFamily="18" charset="0"/>
              </a:rPr>
              <a:t>Katowice</a:t>
            </a:r>
          </a:p>
          <a:p>
            <a:r>
              <a:rPr lang="pl-PL" sz="2200" spc="100" dirty="0">
                <a:latin typeface="Cambria" panose="02040503050406030204" pitchFamily="18" charset="0"/>
              </a:rPr>
              <a:t/>
            </a:r>
            <a:br>
              <a:rPr lang="pl-PL" sz="2200" spc="100" dirty="0">
                <a:latin typeface="Cambria" panose="02040503050406030204" pitchFamily="18" charset="0"/>
              </a:rPr>
            </a:br>
            <a:r>
              <a:rPr lang="pl-PL" sz="2200" spc="100" dirty="0">
                <a:latin typeface="Cambria" panose="02040503050406030204" pitchFamily="18" charset="0"/>
              </a:rPr>
              <a:t>11. Tomasz Polewka – 	pływanie, AZS AWF </a:t>
            </a:r>
            <a:r>
              <a:rPr lang="pl-PL" sz="2200" spc="100" dirty="0" smtClean="0">
                <a:latin typeface="Cambria" panose="02040503050406030204" pitchFamily="18" charset="0"/>
              </a:rPr>
              <a:t>Katowice</a:t>
            </a:r>
          </a:p>
          <a:p>
            <a:r>
              <a:rPr lang="pl-PL" sz="2200" spc="100" dirty="0">
                <a:latin typeface="Cambria" panose="02040503050406030204" pitchFamily="18" charset="0"/>
              </a:rPr>
              <a:t/>
            </a:r>
            <a:br>
              <a:rPr lang="pl-PL" sz="2200" spc="100" dirty="0">
                <a:latin typeface="Cambria" panose="02040503050406030204" pitchFamily="18" charset="0"/>
              </a:rPr>
            </a:br>
            <a:r>
              <a:rPr lang="pl-PL" sz="2200" spc="100" dirty="0">
                <a:latin typeface="Cambria" panose="02040503050406030204" pitchFamily="18" charset="0"/>
              </a:rPr>
              <a:t>12. Katarzyna Wilk – 	pływanie , AZS AWF </a:t>
            </a:r>
            <a:r>
              <a:rPr lang="pl-PL" sz="2200" spc="100" dirty="0" smtClean="0">
                <a:latin typeface="Cambria" panose="02040503050406030204" pitchFamily="18" charset="0"/>
              </a:rPr>
              <a:t>Katowice</a:t>
            </a:r>
          </a:p>
          <a:p>
            <a:r>
              <a:rPr lang="pl-PL" sz="2200" spc="100" dirty="0">
                <a:latin typeface="Cambria" panose="02040503050406030204" pitchFamily="18" charset="0"/>
              </a:rPr>
              <a:t/>
            </a:r>
            <a:br>
              <a:rPr lang="pl-PL" sz="2200" spc="100" dirty="0">
                <a:latin typeface="Cambria" panose="02040503050406030204" pitchFamily="18" charset="0"/>
              </a:rPr>
            </a:br>
            <a:r>
              <a:rPr lang="pl-PL" sz="2200" spc="100" dirty="0">
                <a:latin typeface="Cambria" panose="02040503050406030204" pitchFamily="18" charset="0"/>
              </a:rPr>
              <a:t>13. Marta Puda – 		szermierka , TMS </a:t>
            </a:r>
            <a:r>
              <a:rPr lang="pl-PL" sz="2200" spc="100" dirty="0" smtClean="0">
                <a:latin typeface="Cambria" panose="02040503050406030204" pitchFamily="18" charset="0"/>
              </a:rPr>
              <a:t>Sosnowiec</a:t>
            </a:r>
          </a:p>
          <a:p>
            <a:r>
              <a:rPr lang="pl-PL" sz="2200" spc="100" dirty="0">
                <a:latin typeface="Cambria" panose="02040503050406030204" pitchFamily="18" charset="0"/>
              </a:rPr>
              <a:t/>
            </a:r>
            <a:br>
              <a:rPr lang="pl-PL" sz="2200" spc="100" dirty="0">
                <a:latin typeface="Cambria" panose="02040503050406030204" pitchFamily="18" charset="0"/>
              </a:rPr>
            </a:br>
            <a:r>
              <a:rPr lang="pl-PL" sz="2200" spc="100" dirty="0">
                <a:latin typeface="Cambria" panose="02040503050406030204" pitchFamily="18" charset="0"/>
              </a:rPr>
              <a:t>14. Artur Brzozowski – 	lekka atletyka, AZS AWF </a:t>
            </a:r>
            <a:r>
              <a:rPr lang="pl-PL" sz="2200" spc="100" dirty="0" smtClean="0">
                <a:latin typeface="Cambria" panose="02040503050406030204" pitchFamily="18" charset="0"/>
              </a:rPr>
              <a:t>                				Katowice</a:t>
            </a:r>
            <a:endParaRPr lang="pl-PL" sz="2200" spc="100" dirty="0">
              <a:latin typeface="Cambria" panose="02040503050406030204" pitchFamily="18" charset="0"/>
            </a:endParaRP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pl-PL" dirty="0" smtClean="0"/>
              <a:t>		śląscy sportowcy w Rio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8933"/>
            <a:ext cx="1958725" cy="148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68428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2071702"/>
          </a:xfrm>
        </p:spPr>
        <p:txBody>
          <a:bodyPr>
            <a:normAutofit/>
          </a:bodyPr>
          <a:lstStyle/>
          <a:p>
            <a:pPr>
              <a:lnSpc>
                <a:spcPts val="1700"/>
              </a:lnSpc>
            </a:pPr>
            <a:r>
              <a:rPr lang="pl-PL" dirty="0" smtClean="0"/>
              <a:t>           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                        </a:t>
            </a:r>
            <a:r>
              <a:rPr lang="pl-PL" sz="3600" dirty="0" smtClean="0">
                <a:latin typeface="Centaur" pitchFamily="18" charset="0"/>
              </a:rPr>
              <a:t>JUDO</a:t>
            </a:r>
            <a:r>
              <a:rPr lang="pl-PL" dirty="0" smtClean="0">
                <a:latin typeface="Centaur" pitchFamily="18" charset="0"/>
              </a:rPr>
              <a:t/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/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>      	     </a:t>
            </a:r>
            <a:r>
              <a:rPr lang="pl-PL" sz="1800" dirty="0" smtClean="0">
                <a:effectLst/>
                <a:latin typeface="Centaur" pitchFamily="18" charset="0"/>
              </a:rPr>
              <a:t>Prezes Śląskiego Związku Judo:  Zenon </a:t>
            </a:r>
            <a:r>
              <a:rPr lang="pl-PL" sz="1800" dirty="0" err="1" smtClean="0">
                <a:effectLst/>
                <a:latin typeface="Centaur" pitchFamily="18" charset="0"/>
              </a:rPr>
              <a:t>Mościński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r>
              <a:rPr lang="pl-PL" sz="1800" dirty="0" smtClean="0">
                <a:effectLst/>
                <a:latin typeface="Centaur" pitchFamily="18" charset="0"/>
              </a:rPr>
              <a:t>                            Trener koordynator :  Zenon </a:t>
            </a:r>
            <a:r>
              <a:rPr lang="pl-PL" sz="1800" dirty="0" err="1" smtClean="0">
                <a:effectLst/>
                <a:latin typeface="Centaur" pitchFamily="18" charset="0"/>
              </a:rPr>
              <a:t>Mościński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r>
              <a:rPr lang="pl-PL" sz="1800" dirty="0" smtClean="0">
                <a:effectLst/>
                <a:latin typeface="Centaur" pitchFamily="18" charset="0"/>
              </a:rPr>
              <a:t>                            </a:t>
            </a:r>
            <a:br>
              <a:rPr lang="pl-PL" sz="1800" dirty="0" smtClean="0">
                <a:effectLst/>
                <a:latin typeface="Centaur" pitchFamily="18" charset="0"/>
              </a:rPr>
            </a:br>
            <a:endParaRPr lang="pl-PL" dirty="0">
              <a:latin typeface="Centaur" pitchFamily="18" charset="0"/>
            </a:endParaRPr>
          </a:p>
        </p:txBody>
      </p:sp>
      <p:pic>
        <p:nvPicPr>
          <p:cNvPr id="7" name="Symbol zastępczy zawartości 6" descr="jud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1467904" cy="1428760"/>
          </a:xfrm>
        </p:spPr>
      </p:pic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4070989520"/>
              </p:ext>
            </p:extLst>
          </p:nvPr>
        </p:nvGraphicFramePr>
        <p:xfrm>
          <a:off x="1043608" y="1772816"/>
          <a:ext cx="6715172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497071"/>
              </p:ext>
            </p:extLst>
          </p:nvPr>
        </p:nvGraphicFramePr>
        <p:xfrm>
          <a:off x="1219200" y="4460240"/>
          <a:ext cx="6858000" cy="1950720"/>
        </p:xfrm>
        <a:graphic>
          <a:graphicData uri="http://schemas.openxmlformats.org/drawingml/2006/table">
            <a:tbl>
              <a:tblPr/>
              <a:tblGrid>
                <a:gridCol w="6858000"/>
              </a:tblGrid>
              <a:tr h="1950720">
                <a:tc>
                  <a:txBody>
                    <a:bodyPr/>
                    <a:lstStyle/>
                    <a:p>
                      <a:r>
                        <a:rPr lang="pl-PL" dirty="0" smtClean="0"/>
                        <a:t>Judo K-</a:t>
                      </a:r>
                      <a:r>
                        <a:rPr lang="pl-PL" baseline="0" dirty="0" smtClean="0"/>
                        <a:t> 2015-</a:t>
                      </a:r>
                      <a:r>
                        <a:rPr lang="pl-PL" b="1" baseline="0" dirty="0" smtClean="0"/>
                        <a:t>338,50</a:t>
                      </a:r>
                      <a:r>
                        <a:rPr lang="pl-PL" baseline="0" dirty="0" smtClean="0"/>
                        <a:t> pkt. 1m/16 woj. </a:t>
                      </a:r>
                      <a:r>
                        <a:rPr lang="pl-PL" baseline="0" dirty="0" err="1" smtClean="0"/>
                        <a:t>max</a:t>
                      </a:r>
                      <a:r>
                        <a:rPr lang="pl-PL" baseline="0" dirty="0" smtClean="0"/>
                        <a:t>. pkt. 1686,50</a:t>
                      </a:r>
                    </a:p>
                    <a:p>
                      <a:r>
                        <a:rPr lang="pl-PL" baseline="0" dirty="0" smtClean="0"/>
                        <a:t>             2016- </a:t>
                      </a:r>
                      <a:r>
                        <a:rPr lang="pl-PL" b="1" baseline="0" dirty="0" smtClean="0"/>
                        <a:t>393,17 </a:t>
                      </a:r>
                      <a:r>
                        <a:rPr lang="pl-PL" baseline="0" dirty="0" smtClean="0"/>
                        <a:t>pkt. 2m./16 woj. max pkt. 2108,00</a:t>
                      </a:r>
                    </a:p>
                    <a:p>
                      <a:r>
                        <a:rPr lang="pl-PL" baseline="0" dirty="0" smtClean="0"/>
                        <a:t>            ilość śląskich klubów punktujących: 19</a:t>
                      </a:r>
                    </a:p>
                    <a:p>
                      <a:r>
                        <a:rPr lang="pl-PL" baseline="0" dirty="0" smtClean="0"/>
                        <a:t>Judo M- 2015-</a:t>
                      </a:r>
                      <a:r>
                        <a:rPr lang="pl-PL" b="1" baseline="0" dirty="0" smtClean="0"/>
                        <a:t>443,50</a:t>
                      </a:r>
                      <a:r>
                        <a:rPr lang="pl-PL" baseline="0" dirty="0" smtClean="0"/>
                        <a:t>pkt. 2m./16woj. </a:t>
                      </a:r>
                      <a:r>
                        <a:rPr lang="pl-PL" baseline="0" dirty="0" err="1" smtClean="0"/>
                        <a:t>max</a:t>
                      </a:r>
                      <a:r>
                        <a:rPr lang="pl-PL" baseline="0" dirty="0" smtClean="0"/>
                        <a:t>. pkt. 2384,00</a:t>
                      </a:r>
                    </a:p>
                    <a:p>
                      <a:r>
                        <a:rPr lang="pl-PL" baseline="0" dirty="0" smtClean="0"/>
                        <a:t>              2016-</a:t>
                      </a:r>
                      <a:r>
                        <a:rPr lang="pl-PL" b="1" baseline="0" dirty="0" smtClean="0"/>
                        <a:t>524,63</a:t>
                      </a:r>
                      <a:r>
                        <a:rPr lang="pl-PL" baseline="0" dirty="0" smtClean="0"/>
                        <a:t>pkt. 1m./16 woj. max pkt.  2449,00</a:t>
                      </a:r>
                    </a:p>
                    <a:p>
                      <a:r>
                        <a:rPr lang="pl-PL" dirty="0" smtClean="0"/>
                        <a:t>            ilość</a:t>
                      </a:r>
                      <a:r>
                        <a:rPr lang="pl-PL" baseline="0" dirty="0" smtClean="0"/>
                        <a:t> śląskich klubów punktujących:  20</a:t>
                      </a:r>
                      <a:endParaRPr lang="pl-PL" dirty="0" smtClean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643074"/>
          </a:xfrm>
        </p:spPr>
        <p:txBody>
          <a:bodyPr>
            <a:normAutofit fontScale="90000"/>
          </a:bodyPr>
          <a:lstStyle/>
          <a:p>
            <a:pPr>
              <a:lnSpc>
                <a:spcPts val="1700"/>
              </a:lnSpc>
            </a:pPr>
            <a:r>
              <a:rPr lang="pl-PL" dirty="0" smtClean="0"/>
              <a:t>           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                </a:t>
            </a:r>
            <a:r>
              <a:rPr lang="pl-PL" sz="3600" dirty="0" smtClean="0">
                <a:latin typeface="Centaur" pitchFamily="18" charset="0"/>
              </a:rPr>
              <a:t>KAJAKARSTWO i KAJAK POLO</a:t>
            </a:r>
            <a:r>
              <a:rPr lang="pl-PL" dirty="0" smtClean="0">
                <a:latin typeface="Centaur" pitchFamily="18" charset="0"/>
              </a:rPr>
              <a:t/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/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>      	      </a:t>
            </a:r>
            <a:r>
              <a:rPr lang="pl-PL" sz="2000" dirty="0" smtClean="0">
                <a:effectLst/>
                <a:latin typeface="Centaur" pitchFamily="18" charset="0"/>
              </a:rPr>
              <a:t>Prezes Śląskiego Związku Kajakowego:  Czesław Górka </a:t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    Trener koordynator :  Halina Błaszkiewicz</a:t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    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endParaRPr lang="pl-PL" dirty="0">
              <a:latin typeface="Centaur" pitchFamily="18" charset="0"/>
            </a:endParaRPr>
          </a:p>
        </p:txBody>
      </p:sp>
      <p:pic>
        <p:nvPicPr>
          <p:cNvPr id="8" name="Symbol zastępczy zawartości 7" descr="kaja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1361524" cy="1285884"/>
          </a:xfrm>
        </p:spPr>
      </p:pic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3062468022"/>
              </p:ext>
            </p:extLst>
          </p:nvPr>
        </p:nvGraphicFramePr>
        <p:xfrm>
          <a:off x="1115616" y="1844824"/>
          <a:ext cx="6715172" cy="2568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131317"/>
              </p:ext>
            </p:extLst>
          </p:nvPr>
        </p:nvGraphicFramePr>
        <p:xfrm>
          <a:off x="500034" y="4338320"/>
          <a:ext cx="8072494" cy="2032000"/>
        </p:xfrm>
        <a:graphic>
          <a:graphicData uri="http://schemas.openxmlformats.org/drawingml/2006/table">
            <a:tbl>
              <a:tblPr/>
              <a:tblGrid>
                <a:gridCol w="8072494"/>
              </a:tblGrid>
              <a:tr h="2032000">
                <a:tc>
                  <a:txBody>
                    <a:bodyPr/>
                    <a:lstStyle/>
                    <a:p>
                      <a:r>
                        <a:rPr lang="pl-PL" dirty="0" smtClean="0"/>
                        <a:t>Kajak</a:t>
                      </a:r>
                      <a:r>
                        <a:rPr lang="pl-PL" baseline="0" dirty="0" smtClean="0"/>
                        <a:t> polo</a:t>
                      </a:r>
                      <a:r>
                        <a:rPr lang="pl-PL" dirty="0" smtClean="0"/>
                        <a:t>-</a:t>
                      </a:r>
                      <a:r>
                        <a:rPr lang="pl-PL" baseline="0" dirty="0" smtClean="0"/>
                        <a:t> 2015- </a:t>
                      </a:r>
                      <a:r>
                        <a:rPr lang="pl-PL" b="1" baseline="0" dirty="0" smtClean="0"/>
                        <a:t>142,00 pkt</a:t>
                      </a:r>
                      <a:r>
                        <a:rPr lang="pl-PL" baseline="0" dirty="0" smtClean="0"/>
                        <a:t>. 3m/9 woj. </a:t>
                      </a:r>
                      <a:r>
                        <a:rPr lang="pl-PL" baseline="0" dirty="0" err="1" smtClean="0"/>
                        <a:t>max</a:t>
                      </a:r>
                      <a:r>
                        <a:rPr lang="pl-PL" baseline="0" dirty="0" smtClean="0"/>
                        <a:t>. pkt. 988,00</a:t>
                      </a:r>
                    </a:p>
                    <a:p>
                      <a:r>
                        <a:rPr lang="pl-PL" baseline="0" dirty="0" smtClean="0"/>
                        <a:t>                   2016- </a:t>
                      </a:r>
                      <a:r>
                        <a:rPr lang="pl-PL" b="1" baseline="0" dirty="0" smtClean="0"/>
                        <a:t>163,00 pkt</a:t>
                      </a:r>
                      <a:r>
                        <a:rPr lang="pl-PL" baseline="0" dirty="0" smtClean="0"/>
                        <a:t>. 3m./11 woj. max pkt. 1042,00</a:t>
                      </a:r>
                    </a:p>
                    <a:p>
                      <a:r>
                        <a:rPr lang="pl-PL" baseline="0" dirty="0" smtClean="0"/>
                        <a:t>                   ilość śląskich klubów punktujących:  5</a:t>
                      </a:r>
                    </a:p>
                    <a:p>
                      <a:r>
                        <a:rPr lang="pl-PL" baseline="0" dirty="0" smtClean="0"/>
                        <a:t>Kajakarstwo klas.- 2015-</a:t>
                      </a:r>
                      <a:r>
                        <a:rPr lang="pl-PL" b="1" baseline="0" dirty="0" smtClean="0"/>
                        <a:t>395,00 pkt</a:t>
                      </a:r>
                      <a:r>
                        <a:rPr lang="pl-PL" baseline="0" dirty="0" smtClean="0"/>
                        <a:t>. 5m/15woj. </a:t>
                      </a:r>
                      <a:r>
                        <a:rPr lang="pl-PL" baseline="0" dirty="0" err="1" smtClean="0"/>
                        <a:t>max</a:t>
                      </a:r>
                      <a:r>
                        <a:rPr lang="pl-PL" baseline="0" dirty="0" smtClean="0"/>
                        <a:t>. pkt. 4491,50</a:t>
                      </a:r>
                    </a:p>
                    <a:p>
                      <a:r>
                        <a:rPr lang="pl-PL" baseline="0" dirty="0" smtClean="0"/>
                        <a:t>                             2016-</a:t>
                      </a:r>
                      <a:r>
                        <a:rPr lang="pl-PL" b="1" baseline="0" dirty="0" smtClean="0"/>
                        <a:t>316,25 pkt</a:t>
                      </a:r>
                      <a:r>
                        <a:rPr lang="pl-PL" baseline="0" dirty="0" smtClean="0"/>
                        <a:t>. 5m./15 woj. max pkt.  4450,00</a:t>
                      </a:r>
                    </a:p>
                    <a:p>
                      <a:r>
                        <a:rPr lang="pl-PL" dirty="0" smtClean="0"/>
                        <a:t>                              ilość</a:t>
                      </a:r>
                      <a:r>
                        <a:rPr lang="pl-PL" baseline="0" dirty="0" smtClean="0"/>
                        <a:t> śląskich klubów punktujących:  7</a:t>
                      </a:r>
                      <a:endParaRPr lang="pl-P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643074"/>
          </a:xfrm>
        </p:spPr>
        <p:txBody>
          <a:bodyPr>
            <a:normAutofit/>
          </a:bodyPr>
          <a:lstStyle/>
          <a:p>
            <a:pPr>
              <a:lnSpc>
                <a:spcPts val="1700"/>
              </a:lnSpc>
            </a:pPr>
            <a:r>
              <a:rPr lang="pl-PL" dirty="0" smtClean="0"/>
              <a:t>            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            </a:t>
            </a:r>
            <a:r>
              <a:rPr lang="pl-PL" sz="3600" dirty="0" smtClean="0">
                <a:latin typeface="Centaur" pitchFamily="18" charset="0"/>
              </a:rPr>
              <a:t>KARATE  FUDOKAN</a:t>
            </a:r>
            <a:br>
              <a:rPr lang="pl-PL" sz="3600" dirty="0" smtClean="0">
                <a:latin typeface="Centaur" pitchFamily="18" charset="0"/>
              </a:rPr>
            </a:br>
            <a:r>
              <a:rPr lang="pl-PL" sz="3600" dirty="0" smtClean="0">
                <a:latin typeface="Centaur" pitchFamily="18" charset="0"/>
              </a:rPr>
              <a:t>		</a:t>
            </a:r>
            <a:br>
              <a:rPr lang="pl-PL" sz="3600" dirty="0" smtClean="0">
                <a:latin typeface="Centaur" pitchFamily="18" charset="0"/>
              </a:rPr>
            </a:br>
            <a:r>
              <a:rPr lang="pl-PL" sz="3600" dirty="0" smtClean="0">
                <a:latin typeface="Centaur" pitchFamily="18" charset="0"/>
              </a:rPr>
              <a:t>		</a:t>
            </a:r>
            <a:r>
              <a:rPr lang="pl-PL" sz="1800" dirty="0" smtClean="0"/>
              <a:t>Trener koordynator:  Patrycja  Lalik</a:t>
            </a:r>
            <a:r>
              <a:rPr lang="pl-PL" sz="1800" dirty="0" smtClean="0">
                <a:latin typeface="Centaur" pitchFamily="18" charset="0"/>
              </a:rPr>
              <a:t/>
            </a:r>
            <a:br>
              <a:rPr lang="pl-PL" sz="1800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/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>      	     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r>
              <a:rPr lang="pl-PL" sz="1800" dirty="0" smtClean="0">
                <a:effectLst/>
                <a:latin typeface="Centaur" pitchFamily="18" charset="0"/>
              </a:rPr>
              <a:t>                   </a:t>
            </a:r>
            <a:endParaRPr lang="pl-PL" dirty="0">
              <a:latin typeface="Centaur" pitchFamily="18" charset="0"/>
            </a:endParaRPr>
          </a:p>
        </p:txBody>
      </p:sp>
      <p:pic>
        <p:nvPicPr>
          <p:cNvPr id="7" name="Symbol zastępczy zawartości 6" descr="kara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7"/>
            <a:ext cx="1143008" cy="1058963"/>
          </a:xfrm>
        </p:spPr>
      </p:pic>
      <p:graphicFrame>
        <p:nvGraphicFramePr>
          <p:cNvPr id="6" name="Wykres 5"/>
          <p:cNvGraphicFramePr/>
          <p:nvPr/>
        </p:nvGraphicFramePr>
        <p:xfrm>
          <a:off x="1285852" y="2000240"/>
          <a:ext cx="6715172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000100" y="4357694"/>
            <a:ext cx="742955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2015- 1m/8 woj. max ilość pkt. do zdobycia   336,00</a:t>
            </a:r>
          </a:p>
          <a:p>
            <a:r>
              <a:rPr lang="pl-PL" dirty="0" smtClean="0"/>
              <a:t>2016- 1m./7 woj. max ilość pkt. do zdobycia  336,00</a:t>
            </a:r>
          </a:p>
          <a:p>
            <a:r>
              <a:rPr lang="pl-PL" dirty="0" smtClean="0"/>
              <a:t> Ilość śląskich klubów punktujących:  5</a:t>
            </a:r>
          </a:p>
          <a:p>
            <a:endParaRPr lang="pl-PL" dirty="0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643074"/>
          </a:xfrm>
        </p:spPr>
        <p:txBody>
          <a:bodyPr>
            <a:normAutofit/>
          </a:bodyPr>
          <a:lstStyle/>
          <a:p>
            <a:pPr>
              <a:lnSpc>
                <a:spcPts val="1700"/>
              </a:lnSpc>
            </a:pPr>
            <a:r>
              <a:rPr lang="pl-PL" dirty="0" smtClean="0"/>
              <a:t>            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            </a:t>
            </a:r>
            <a:r>
              <a:rPr lang="pl-PL" sz="3600" dirty="0" smtClean="0">
                <a:latin typeface="Centaur" pitchFamily="18" charset="0"/>
              </a:rPr>
              <a:t>KARATE  WKF i KYOKUSHIN</a:t>
            </a:r>
            <a:r>
              <a:rPr lang="pl-PL" dirty="0" smtClean="0">
                <a:latin typeface="Centaur" pitchFamily="18" charset="0"/>
              </a:rPr>
              <a:t/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/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>      	     </a:t>
            </a:r>
            <a:r>
              <a:rPr lang="pl-PL" sz="1800" dirty="0" smtClean="0">
                <a:effectLst/>
                <a:latin typeface="Centaur" pitchFamily="18" charset="0"/>
              </a:rPr>
              <a:t>Prezes Śląskiego Związku Karate :  Edward Urbańczyk</a:t>
            </a:r>
            <a:br>
              <a:rPr lang="pl-PL" sz="1800" dirty="0" smtClean="0">
                <a:effectLst/>
                <a:latin typeface="Centaur" pitchFamily="18" charset="0"/>
              </a:rPr>
            </a:br>
            <a:r>
              <a:rPr lang="pl-PL" sz="1800" dirty="0" smtClean="0">
                <a:effectLst/>
                <a:latin typeface="Centaur" pitchFamily="18" charset="0"/>
              </a:rPr>
              <a:t>                              Trener koordynator :  Paweł </a:t>
            </a:r>
            <a:r>
              <a:rPr lang="pl-PL" sz="1800" dirty="0" err="1" smtClean="0">
                <a:effectLst/>
                <a:latin typeface="Centaur" pitchFamily="18" charset="0"/>
              </a:rPr>
              <a:t>Połtorzecki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r>
              <a:rPr lang="pl-PL" sz="1800" dirty="0" smtClean="0">
                <a:effectLst/>
                <a:latin typeface="Centaur" pitchFamily="18" charset="0"/>
              </a:rPr>
              <a:t>                            </a:t>
            </a:r>
            <a:br>
              <a:rPr lang="pl-PL" sz="1800" dirty="0" smtClean="0">
                <a:effectLst/>
                <a:latin typeface="Centaur" pitchFamily="18" charset="0"/>
              </a:rPr>
            </a:br>
            <a:endParaRPr lang="pl-PL" dirty="0">
              <a:latin typeface="Centaur" pitchFamily="18" charset="0"/>
            </a:endParaRPr>
          </a:p>
        </p:txBody>
      </p:sp>
      <p:pic>
        <p:nvPicPr>
          <p:cNvPr id="7" name="Symbol zastępczy zawartości 6" descr="kara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7"/>
            <a:ext cx="1143008" cy="1058963"/>
          </a:xfrm>
        </p:spPr>
      </p:pic>
      <p:graphicFrame>
        <p:nvGraphicFramePr>
          <p:cNvPr id="6" name="Wykres 5"/>
          <p:cNvGraphicFramePr/>
          <p:nvPr/>
        </p:nvGraphicFramePr>
        <p:xfrm>
          <a:off x="1214414" y="1571612"/>
          <a:ext cx="6715172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683568" y="4357694"/>
            <a:ext cx="7746084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Karate WKF – 2015- </a:t>
            </a:r>
            <a:r>
              <a:rPr lang="pl-PL" b="1" dirty="0" smtClean="0"/>
              <a:t>27</a:t>
            </a:r>
            <a:r>
              <a:rPr lang="pl-PL" dirty="0" smtClean="0"/>
              <a:t>pkt. 9m/12 woj. </a:t>
            </a:r>
            <a:r>
              <a:rPr lang="pl-PL" dirty="0" err="1" smtClean="0"/>
              <a:t>max</a:t>
            </a:r>
            <a:r>
              <a:rPr lang="pl-PL" dirty="0" smtClean="0"/>
              <a:t>. pkt. 804</a:t>
            </a:r>
          </a:p>
          <a:p>
            <a:r>
              <a:rPr lang="pl-PL" dirty="0" smtClean="0"/>
              <a:t>                     2016- </a:t>
            </a:r>
            <a:r>
              <a:rPr lang="pl-PL" b="1" dirty="0" smtClean="0"/>
              <a:t>24</a:t>
            </a:r>
            <a:r>
              <a:rPr lang="pl-PL" dirty="0" smtClean="0"/>
              <a:t>pkt. 10m./11 woj. max pkt. 812,00</a:t>
            </a:r>
          </a:p>
          <a:p>
            <a:r>
              <a:rPr lang="pl-PL" dirty="0" smtClean="0"/>
              <a:t>                     Ilość śląskich klubów punktujących:  1</a:t>
            </a:r>
          </a:p>
          <a:p>
            <a:r>
              <a:rPr lang="pl-PL" dirty="0" smtClean="0"/>
              <a:t>Karate </a:t>
            </a:r>
            <a:r>
              <a:rPr lang="pl-PL" dirty="0" err="1" smtClean="0"/>
              <a:t>Kyokushin</a:t>
            </a:r>
            <a:r>
              <a:rPr lang="pl-PL" dirty="0" smtClean="0"/>
              <a:t> – 2015-</a:t>
            </a:r>
            <a:r>
              <a:rPr lang="pl-PL" b="1" dirty="0" smtClean="0"/>
              <a:t>34,50</a:t>
            </a:r>
            <a:r>
              <a:rPr lang="pl-PL" dirty="0" smtClean="0"/>
              <a:t>pkt. 7m/145woj. </a:t>
            </a:r>
            <a:r>
              <a:rPr lang="pl-PL" dirty="0" err="1" smtClean="0"/>
              <a:t>max</a:t>
            </a:r>
            <a:r>
              <a:rPr lang="pl-PL" dirty="0" smtClean="0"/>
              <a:t>. pkt. 544</a:t>
            </a:r>
          </a:p>
          <a:p>
            <a:r>
              <a:rPr lang="pl-PL" dirty="0" smtClean="0"/>
              <a:t>                              2016-</a:t>
            </a:r>
            <a:r>
              <a:rPr lang="pl-PL" b="1" dirty="0" smtClean="0"/>
              <a:t>42,00</a:t>
            </a:r>
            <a:r>
              <a:rPr lang="pl-PL" dirty="0" smtClean="0"/>
              <a:t>pkt. 4m./16 woj. max pkt. 485,00</a:t>
            </a:r>
          </a:p>
          <a:p>
            <a:r>
              <a:rPr lang="pl-PL" dirty="0" smtClean="0"/>
              <a:t>                              Ilość śląskich klubów punktujących:  9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428760"/>
          </a:xfrm>
        </p:spPr>
        <p:txBody>
          <a:bodyPr>
            <a:normAutofit fontScale="90000"/>
          </a:bodyPr>
          <a:lstStyle/>
          <a:p>
            <a:pPr>
              <a:lnSpc>
                <a:spcPts val="1700"/>
              </a:lnSpc>
            </a:pPr>
            <a:r>
              <a:rPr lang="pl-PL" dirty="0" smtClean="0"/>
              <a:t>            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             </a:t>
            </a:r>
            <a:r>
              <a:rPr lang="pl-PL" sz="3600" dirty="0" smtClean="0">
                <a:latin typeface="Centaur" pitchFamily="18" charset="0"/>
              </a:rPr>
              <a:t>KARATE  TRADYCYJNE</a:t>
            </a:r>
            <a:r>
              <a:rPr lang="pl-PL" dirty="0" smtClean="0">
                <a:latin typeface="Centaur" pitchFamily="18" charset="0"/>
              </a:rPr>
              <a:t/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/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>      	     </a:t>
            </a:r>
            <a:r>
              <a:rPr lang="pl-PL" sz="1800" dirty="0" smtClean="0">
                <a:effectLst/>
                <a:latin typeface="Centaur" pitchFamily="18" charset="0"/>
              </a:rPr>
              <a:t>Prezes Śląskiego  Okręgowego Związku Karate  Tradycyjnego:  </a:t>
            </a:r>
            <a:br>
              <a:rPr lang="pl-PL" sz="1800" dirty="0" smtClean="0">
                <a:effectLst/>
                <a:latin typeface="Centaur" pitchFamily="18" charset="0"/>
              </a:rPr>
            </a:br>
            <a:r>
              <a:rPr lang="pl-PL" sz="1800" dirty="0">
                <a:effectLst/>
                <a:latin typeface="Centaur" pitchFamily="18" charset="0"/>
              </a:rPr>
              <a:t>	</a:t>
            </a:r>
            <a:r>
              <a:rPr lang="pl-PL" sz="1800" dirty="0" smtClean="0">
                <a:effectLst/>
                <a:latin typeface="Centaur" pitchFamily="18" charset="0"/>
              </a:rPr>
              <a:t>		              Janusz Sowa</a:t>
            </a:r>
            <a:br>
              <a:rPr lang="pl-PL" sz="1800" dirty="0" smtClean="0">
                <a:effectLst/>
                <a:latin typeface="Centaur" pitchFamily="18" charset="0"/>
              </a:rPr>
            </a:br>
            <a:r>
              <a:rPr lang="pl-PL" sz="1800" dirty="0" smtClean="0">
                <a:effectLst/>
                <a:latin typeface="Centaur" pitchFamily="18" charset="0"/>
              </a:rPr>
              <a:t>                             Trener koordynator :  Janusz Sowa</a:t>
            </a:r>
            <a:br>
              <a:rPr lang="pl-PL" sz="1800" dirty="0" smtClean="0">
                <a:effectLst/>
                <a:latin typeface="Centaur" pitchFamily="18" charset="0"/>
              </a:rPr>
            </a:br>
            <a:r>
              <a:rPr lang="pl-PL" sz="1800" dirty="0" smtClean="0">
                <a:effectLst/>
                <a:latin typeface="Centaur" pitchFamily="18" charset="0"/>
              </a:rPr>
              <a:t>                             </a:t>
            </a:r>
            <a:br>
              <a:rPr lang="pl-PL" sz="1800" dirty="0" smtClean="0">
                <a:effectLst/>
                <a:latin typeface="Centaur" pitchFamily="18" charset="0"/>
              </a:rPr>
            </a:br>
            <a:endParaRPr lang="pl-PL" dirty="0">
              <a:latin typeface="Centaur" pitchFamily="18" charset="0"/>
            </a:endParaRPr>
          </a:p>
        </p:txBody>
      </p:sp>
      <p:pic>
        <p:nvPicPr>
          <p:cNvPr id="7" name="Symbol zastępczy zawartości 6" descr="kara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7"/>
            <a:ext cx="1143008" cy="1058963"/>
          </a:xfrm>
        </p:spPr>
      </p:pic>
      <p:graphicFrame>
        <p:nvGraphicFramePr>
          <p:cNvPr id="6" name="Wykres 5"/>
          <p:cNvGraphicFramePr/>
          <p:nvPr/>
        </p:nvGraphicFramePr>
        <p:xfrm>
          <a:off x="1214414" y="1785926"/>
          <a:ext cx="6715172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919282"/>
              </p:ext>
            </p:extLst>
          </p:nvPr>
        </p:nvGraphicFramePr>
        <p:xfrm>
          <a:off x="500034" y="4572008"/>
          <a:ext cx="8143932" cy="1345898"/>
        </p:xfrm>
        <a:graphic>
          <a:graphicData uri="http://schemas.openxmlformats.org/drawingml/2006/table">
            <a:tbl>
              <a:tblPr/>
              <a:tblGrid>
                <a:gridCol w="8143932"/>
              </a:tblGrid>
              <a:tr h="1345898">
                <a:tc>
                  <a:txBody>
                    <a:bodyPr/>
                    <a:lstStyle/>
                    <a:p>
                      <a:r>
                        <a:rPr lang="pl-PL" baseline="0" dirty="0" smtClean="0"/>
                        <a:t>2015-  6m./13 woj. max ilość pkt do zdobycia 376</a:t>
                      </a:r>
                    </a:p>
                    <a:p>
                      <a:r>
                        <a:rPr lang="pl-PL" baseline="0" dirty="0" smtClean="0"/>
                        <a:t>2016- 6m./12 woj. max ilość pkt. do zdobycia  410,50</a:t>
                      </a:r>
                    </a:p>
                    <a:p>
                      <a:r>
                        <a:rPr lang="pl-PL" baseline="0" dirty="0" smtClean="0"/>
                        <a:t>Ilość śląskich klubów punktujących:  1</a:t>
                      </a:r>
                      <a:endParaRPr lang="pl-PL" dirty="0" smtClean="0"/>
                    </a:p>
                    <a:p>
                      <a:endParaRPr lang="pl-P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2071702"/>
          </a:xfrm>
        </p:spPr>
        <p:txBody>
          <a:bodyPr>
            <a:normAutofit/>
          </a:bodyPr>
          <a:lstStyle/>
          <a:p>
            <a:pPr>
              <a:lnSpc>
                <a:spcPts val="1700"/>
              </a:lnSpc>
            </a:pPr>
            <a:r>
              <a:rPr lang="pl-PL" dirty="0" smtClean="0"/>
              <a:t>              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                   </a:t>
            </a:r>
            <a:r>
              <a:rPr lang="pl-PL" sz="3600" dirty="0" smtClean="0">
                <a:latin typeface="Centaur" pitchFamily="18" charset="0"/>
              </a:rPr>
              <a:t>KICKBOXING</a:t>
            </a:r>
            <a:r>
              <a:rPr lang="pl-PL" dirty="0" smtClean="0">
                <a:latin typeface="Centaur" pitchFamily="18" charset="0"/>
              </a:rPr>
              <a:t/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/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>      	     </a:t>
            </a:r>
            <a:r>
              <a:rPr lang="pl-PL" sz="1800" dirty="0" smtClean="0">
                <a:effectLst/>
                <a:latin typeface="Centaur" pitchFamily="18" charset="0"/>
              </a:rPr>
              <a:t>Prezes Śląskiego Okręgowego Związku Kickboxingu :  </a:t>
            </a:r>
            <a:br>
              <a:rPr lang="pl-PL" sz="1800" dirty="0" smtClean="0">
                <a:effectLst/>
                <a:latin typeface="Centaur" pitchFamily="18" charset="0"/>
              </a:rPr>
            </a:br>
            <a:r>
              <a:rPr lang="pl-PL" sz="1800" dirty="0">
                <a:effectLst/>
                <a:latin typeface="Centaur" pitchFamily="18" charset="0"/>
              </a:rPr>
              <a:t>	</a:t>
            </a:r>
            <a:r>
              <a:rPr lang="pl-PL" sz="1800" dirty="0" smtClean="0">
                <a:effectLst/>
                <a:latin typeface="Centaur" pitchFamily="18" charset="0"/>
              </a:rPr>
              <a:t>			  Agnieszka </a:t>
            </a:r>
            <a:r>
              <a:rPr lang="pl-PL" sz="1800" dirty="0" err="1" smtClean="0">
                <a:effectLst/>
                <a:latin typeface="Centaur" pitchFamily="18" charset="0"/>
              </a:rPr>
              <a:t>Turchan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r>
              <a:rPr lang="pl-PL" sz="1800" dirty="0" smtClean="0">
                <a:effectLst/>
                <a:latin typeface="Centaur" pitchFamily="18" charset="0"/>
              </a:rPr>
              <a:t>                            Trener koordynator :  Agnieszka </a:t>
            </a:r>
            <a:r>
              <a:rPr lang="pl-PL" sz="1800" dirty="0" err="1" smtClean="0">
                <a:effectLst/>
                <a:latin typeface="Centaur" pitchFamily="18" charset="0"/>
              </a:rPr>
              <a:t>Turchan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r>
              <a:rPr lang="pl-PL" sz="1800" dirty="0" smtClean="0">
                <a:effectLst/>
                <a:latin typeface="Centaur" pitchFamily="18" charset="0"/>
              </a:rPr>
              <a:t>                            </a:t>
            </a:r>
            <a:br>
              <a:rPr lang="pl-PL" sz="1800" dirty="0" smtClean="0">
                <a:effectLst/>
                <a:latin typeface="Centaur" pitchFamily="18" charset="0"/>
              </a:rPr>
            </a:br>
            <a:endParaRPr lang="pl-PL" dirty="0">
              <a:latin typeface="Centaur" pitchFamily="18" charset="0"/>
            </a:endParaRPr>
          </a:p>
        </p:txBody>
      </p:sp>
      <p:pic>
        <p:nvPicPr>
          <p:cNvPr id="8" name="Symbol zastępczy zawartości 7" descr="kickbox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1251814" cy="1214446"/>
          </a:xfrm>
        </p:spPr>
      </p:pic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1422712546"/>
              </p:ext>
            </p:extLst>
          </p:nvPr>
        </p:nvGraphicFramePr>
        <p:xfrm>
          <a:off x="1115616" y="1916832"/>
          <a:ext cx="6715172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792703"/>
              </p:ext>
            </p:extLst>
          </p:nvPr>
        </p:nvGraphicFramePr>
        <p:xfrm>
          <a:off x="1259840" y="4348480"/>
          <a:ext cx="6654800" cy="1152222"/>
        </p:xfrm>
        <a:graphic>
          <a:graphicData uri="http://schemas.openxmlformats.org/drawingml/2006/table">
            <a:tbl>
              <a:tblPr/>
              <a:tblGrid>
                <a:gridCol w="6654800"/>
              </a:tblGrid>
              <a:tr h="1152222">
                <a:tc>
                  <a:txBody>
                    <a:bodyPr/>
                    <a:lstStyle/>
                    <a:p>
                      <a:r>
                        <a:rPr lang="pl-PL" baseline="0" dirty="0" smtClean="0"/>
                        <a:t>2015-10m./14 woj. max ilość pkt do zdobycia 1191,00</a:t>
                      </a:r>
                    </a:p>
                    <a:p>
                      <a:r>
                        <a:rPr lang="pl-PL" baseline="0" dirty="0" smtClean="0"/>
                        <a:t>2016- 10m./15 woj. max ilość pkt. do zdobycia 1296,00</a:t>
                      </a:r>
                    </a:p>
                    <a:p>
                      <a:r>
                        <a:rPr lang="pl-PL" baseline="0" dirty="0" smtClean="0"/>
                        <a:t>Ilość śląskich klubów punktujących:  3</a:t>
                      </a:r>
                      <a:endParaRPr lang="pl-PL" dirty="0" smtClean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500198"/>
          </a:xfrm>
        </p:spPr>
        <p:txBody>
          <a:bodyPr>
            <a:normAutofit fontScale="90000"/>
          </a:bodyPr>
          <a:lstStyle/>
          <a:p>
            <a:pPr>
              <a:lnSpc>
                <a:spcPts val="1700"/>
              </a:lnSpc>
            </a:pPr>
            <a:r>
              <a:rPr lang="pl-PL" dirty="0" smtClean="0"/>
              <a:t>              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                   </a:t>
            </a:r>
            <a:r>
              <a:rPr lang="pl-PL" sz="3600" dirty="0" smtClean="0">
                <a:latin typeface="Centaur" pitchFamily="18" charset="0"/>
              </a:rPr>
              <a:t>KOLARSTWO</a:t>
            </a:r>
            <a:r>
              <a:rPr lang="pl-PL" dirty="0" smtClean="0">
                <a:latin typeface="Centaur" pitchFamily="18" charset="0"/>
              </a:rPr>
              <a:t/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/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>      	      </a:t>
            </a:r>
            <a:r>
              <a:rPr lang="pl-PL" sz="2000" dirty="0" smtClean="0">
                <a:effectLst/>
                <a:latin typeface="Centaur" pitchFamily="18" charset="0"/>
              </a:rPr>
              <a:t>Prezes Śląskiego Związku Kolarskiego:  Rafał Makowski</a:t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   Trener koordynator :  Miłosz Bujak</a:t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   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endParaRPr lang="pl-PL" dirty="0">
              <a:latin typeface="Centaur" pitchFamily="18" charset="0"/>
            </a:endParaRPr>
          </a:p>
        </p:txBody>
      </p:sp>
      <p:pic>
        <p:nvPicPr>
          <p:cNvPr id="7" name="Symbol zastępczy zawartości 6" descr="kolarstw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1428760" cy="1467376"/>
          </a:xfrm>
        </p:spPr>
      </p:pic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1580393995"/>
              </p:ext>
            </p:extLst>
          </p:nvPr>
        </p:nvGraphicFramePr>
        <p:xfrm>
          <a:off x="1115616" y="1772816"/>
          <a:ext cx="6715172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906649"/>
              </p:ext>
            </p:extLst>
          </p:nvPr>
        </p:nvGraphicFramePr>
        <p:xfrm>
          <a:off x="1142976" y="4357694"/>
          <a:ext cx="6817360" cy="1437020"/>
        </p:xfrm>
        <a:graphic>
          <a:graphicData uri="http://schemas.openxmlformats.org/drawingml/2006/table">
            <a:tbl>
              <a:tblPr/>
              <a:tblGrid>
                <a:gridCol w="6817360"/>
              </a:tblGrid>
              <a:tr h="1437020">
                <a:tc>
                  <a:txBody>
                    <a:bodyPr/>
                    <a:lstStyle/>
                    <a:p>
                      <a:r>
                        <a:rPr lang="pl-PL" baseline="0" dirty="0" smtClean="0"/>
                        <a:t>2015-7m./16 woj. max ilość pkt. do zdobycia 5997,64</a:t>
                      </a:r>
                    </a:p>
                    <a:p>
                      <a:r>
                        <a:rPr lang="pl-PL" baseline="0" dirty="0" smtClean="0"/>
                        <a:t>2016-10m./16 woj. max ilość pkt. do zdobycia  6069,56</a:t>
                      </a:r>
                    </a:p>
                    <a:p>
                      <a:r>
                        <a:rPr lang="pl-PL" baseline="0" dirty="0" smtClean="0"/>
                        <a:t>Ilość śląskich klubów punktujących:  16</a:t>
                      </a:r>
                      <a:endParaRPr lang="pl-PL" dirty="0" smtClean="0"/>
                    </a:p>
                    <a:p>
                      <a:endParaRPr lang="pl-P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571636"/>
          </a:xfrm>
        </p:spPr>
        <p:txBody>
          <a:bodyPr>
            <a:normAutofit fontScale="90000"/>
          </a:bodyPr>
          <a:lstStyle/>
          <a:p>
            <a:pPr>
              <a:lnSpc>
                <a:spcPts val="1700"/>
              </a:lnSpc>
            </a:pPr>
            <a:r>
              <a:rPr lang="pl-PL" dirty="0" smtClean="0"/>
              <a:t>              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                   </a:t>
            </a:r>
            <a:r>
              <a:rPr lang="pl-PL" sz="3600" dirty="0" smtClean="0">
                <a:latin typeface="Centaur" pitchFamily="18" charset="0"/>
              </a:rPr>
              <a:t>KOSZYKÓWKA</a:t>
            </a:r>
            <a:r>
              <a:rPr lang="pl-PL" dirty="0" smtClean="0">
                <a:latin typeface="Centaur" pitchFamily="18" charset="0"/>
              </a:rPr>
              <a:t/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/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>      	      </a:t>
            </a:r>
            <a:r>
              <a:rPr lang="pl-PL" sz="2000" dirty="0" smtClean="0">
                <a:effectLst/>
                <a:latin typeface="Centaur" pitchFamily="18" charset="0"/>
              </a:rPr>
              <a:t>Prezes Śląskiego Związku Koszykówki :  Marcin Staniczek</a:t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   Trener koordynator :  Marek Juszkiewicz</a:t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   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endParaRPr lang="pl-PL" dirty="0">
              <a:latin typeface="Centaur" pitchFamily="18" charset="0"/>
            </a:endParaRPr>
          </a:p>
        </p:txBody>
      </p:sp>
      <p:pic>
        <p:nvPicPr>
          <p:cNvPr id="8" name="Symbol zastępczy zawartości 7" descr="koszyków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7" y="285728"/>
            <a:ext cx="1340217" cy="1285884"/>
          </a:xfrm>
        </p:spPr>
      </p:pic>
      <p:graphicFrame>
        <p:nvGraphicFramePr>
          <p:cNvPr id="6" name="Wykres 5"/>
          <p:cNvGraphicFramePr/>
          <p:nvPr/>
        </p:nvGraphicFramePr>
        <p:xfrm>
          <a:off x="1214414" y="1785926"/>
          <a:ext cx="6715172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642910" y="4286256"/>
            <a:ext cx="7929618" cy="22159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Koszykówka K – 2015-</a:t>
            </a:r>
            <a:r>
              <a:rPr lang="pl-PL" b="1" dirty="0" smtClean="0"/>
              <a:t>209,40</a:t>
            </a:r>
            <a:r>
              <a:rPr lang="pl-PL" dirty="0" smtClean="0"/>
              <a:t>pkt. 7m/16 woj. </a:t>
            </a:r>
            <a:r>
              <a:rPr lang="pl-PL" dirty="0" err="1" smtClean="0"/>
              <a:t>max</a:t>
            </a:r>
            <a:r>
              <a:rPr lang="pl-PL" dirty="0" smtClean="0"/>
              <a:t>. pkt. </a:t>
            </a:r>
            <a:r>
              <a:rPr lang="pl-PL" sz="2000" dirty="0" smtClean="0">
                <a:solidFill>
                  <a:srgbClr val="000000"/>
                </a:solidFill>
                <a:latin typeface="Calibri"/>
              </a:rPr>
              <a:t>2972,06</a:t>
            </a:r>
          </a:p>
          <a:p>
            <a:r>
              <a:rPr lang="pl-PL" sz="2000" dirty="0" smtClean="0">
                <a:solidFill>
                  <a:srgbClr val="000000"/>
                </a:solidFill>
                <a:latin typeface="Calibri"/>
              </a:rPr>
              <a:t>                                2016- </a:t>
            </a:r>
            <a:r>
              <a:rPr lang="pl-PL" sz="2000" b="1" dirty="0" smtClean="0">
                <a:solidFill>
                  <a:srgbClr val="000000"/>
                </a:solidFill>
                <a:latin typeface="Calibri"/>
              </a:rPr>
              <a:t>187,50</a:t>
            </a:r>
            <a:r>
              <a:rPr lang="pl-PL" sz="2000" dirty="0" smtClean="0">
                <a:solidFill>
                  <a:srgbClr val="000000"/>
                </a:solidFill>
                <a:latin typeface="Calibri"/>
              </a:rPr>
              <a:t>pkt. 9m./16 woj. max pkt. 2976,31</a:t>
            </a:r>
          </a:p>
          <a:p>
            <a:r>
              <a:rPr lang="pl-PL" sz="2000" dirty="0" smtClean="0">
                <a:solidFill>
                  <a:srgbClr val="000000"/>
                </a:solidFill>
                <a:latin typeface="Calibri"/>
              </a:rPr>
              <a:t>                                Ilość śląskich klubów punktujących: 8</a:t>
            </a:r>
          </a:p>
          <a:p>
            <a:r>
              <a:rPr lang="pl-PL" sz="2000" dirty="0" smtClean="0">
                <a:solidFill>
                  <a:srgbClr val="000000"/>
                </a:solidFill>
                <a:latin typeface="Calibri"/>
              </a:rPr>
              <a:t>Koszykówka M – 2015- </a:t>
            </a:r>
            <a:r>
              <a:rPr lang="pl-PL" sz="2000" b="1" dirty="0" smtClean="0">
                <a:solidFill>
                  <a:srgbClr val="000000"/>
                </a:solidFill>
                <a:latin typeface="Calibri"/>
              </a:rPr>
              <a:t>224,08</a:t>
            </a:r>
            <a:r>
              <a:rPr lang="pl-PL" sz="2000" dirty="0" smtClean="0">
                <a:solidFill>
                  <a:srgbClr val="000000"/>
                </a:solidFill>
                <a:latin typeface="Calibri"/>
              </a:rPr>
              <a:t>pkt. 7m/15 woj. </a:t>
            </a:r>
            <a:r>
              <a:rPr lang="pl-PL" sz="2000" dirty="0" err="1" smtClean="0">
                <a:solidFill>
                  <a:srgbClr val="000000"/>
                </a:solidFill>
                <a:latin typeface="Calibri"/>
              </a:rPr>
              <a:t>max</a:t>
            </a:r>
            <a:r>
              <a:rPr lang="pl-PL" sz="2000" dirty="0" smtClean="0">
                <a:solidFill>
                  <a:srgbClr val="000000"/>
                </a:solidFill>
                <a:latin typeface="Calibri"/>
              </a:rPr>
              <a:t>. pkt. 3153,53</a:t>
            </a:r>
          </a:p>
          <a:p>
            <a:r>
              <a:rPr lang="pl-PL" sz="2000" dirty="0" smtClean="0">
                <a:solidFill>
                  <a:srgbClr val="000000"/>
                </a:solidFill>
                <a:latin typeface="Calibri"/>
              </a:rPr>
              <a:t>                               2016- </a:t>
            </a:r>
            <a:r>
              <a:rPr lang="pl-PL" sz="2000" b="1" dirty="0" smtClean="0">
                <a:solidFill>
                  <a:srgbClr val="000000"/>
                </a:solidFill>
                <a:latin typeface="Calibri"/>
              </a:rPr>
              <a:t>310,29</a:t>
            </a:r>
            <a:r>
              <a:rPr lang="pl-PL" sz="2000" dirty="0" smtClean="0">
                <a:solidFill>
                  <a:srgbClr val="000000"/>
                </a:solidFill>
                <a:latin typeface="Calibri"/>
              </a:rPr>
              <a:t>pkt. 5m./16 woj. max pkt. 3194,49</a:t>
            </a:r>
          </a:p>
          <a:p>
            <a:r>
              <a:rPr lang="pl-PL" sz="2000" dirty="0" smtClean="0">
                <a:solidFill>
                  <a:srgbClr val="000000"/>
                </a:solidFill>
                <a:latin typeface="Calibri"/>
              </a:rPr>
              <a:t>                                Ilość śląskich klubów punktujących:  9</a:t>
            </a:r>
          </a:p>
          <a:p>
            <a:endParaRPr lang="pl-PL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785950"/>
          </a:xfrm>
        </p:spPr>
        <p:txBody>
          <a:bodyPr>
            <a:normAutofit fontScale="90000"/>
          </a:bodyPr>
          <a:lstStyle/>
          <a:p>
            <a:pPr>
              <a:lnSpc>
                <a:spcPts val="1700"/>
              </a:lnSpc>
            </a:pPr>
            <a:r>
              <a:rPr lang="pl-PL" dirty="0" smtClean="0"/>
              <a:t>              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                </a:t>
            </a:r>
            <a:r>
              <a:rPr lang="pl-PL" sz="3600" dirty="0" smtClean="0">
                <a:latin typeface="Centaur" pitchFamily="18" charset="0"/>
              </a:rPr>
              <a:t>KRĘGLARSTWO</a:t>
            </a:r>
            <a:r>
              <a:rPr lang="pl-PL" dirty="0" smtClean="0">
                <a:latin typeface="Centaur" pitchFamily="18" charset="0"/>
              </a:rPr>
              <a:t/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/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>      	         </a:t>
            </a:r>
            <a:r>
              <a:rPr lang="pl-PL" sz="2000" dirty="0" smtClean="0">
                <a:effectLst/>
                <a:latin typeface="Centaur" pitchFamily="18" charset="0"/>
              </a:rPr>
              <a:t>Prezes Śląskiego Okręgowego Związku Kręglarskiego : </a:t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           Henryk Lisowski</a:t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           Trener koordynator :  Tadeusz Bożek</a:t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           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endParaRPr lang="pl-PL" dirty="0">
              <a:latin typeface="Centaur" pitchFamily="18" charset="0"/>
            </a:endParaRPr>
          </a:p>
        </p:txBody>
      </p:sp>
      <p:pic>
        <p:nvPicPr>
          <p:cNvPr id="7" name="Symbol zastępczy zawartości 6" descr="kręglarstw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1638300" cy="1123950"/>
          </a:xfrm>
        </p:spPr>
      </p:pic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1731400035"/>
              </p:ext>
            </p:extLst>
          </p:nvPr>
        </p:nvGraphicFramePr>
        <p:xfrm>
          <a:off x="1043608" y="1700808"/>
          <a:ext cx="6715172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041552"/>
              </p:ext>
            </p:extLst>
          </p:nvPr>
        </p:nvGraphicFramePr>
        <p:xfrm>
          <a:off x="1285852" y="4714884"/>
          <a:ext cx="7122160" cy="1193180"/>
        </p:xfrm>
        <a:graphic>
          <a:graphicData uri="http://schemas.openxmlformats.org/drawingml/2006/table">
            <a:tbl>
              <a:tblPr/>
              <a:tblGrid>
                <a:gridCol w="7122160"/>
              </a:tblGrid>
              <a:tr h="1193180">
                <a:tc>
                  <a:txBody>
                    <a:bodyPr/>
                    <a:lstStyle/>
                    <a:p>
                      <a:r>
                        <a:rPr lang="pl-PL" baseline="0" dirty="0" smtClean="0"/>
                        <a:t>2015-3m./7 woj. max ilość pkt. do zdobycia 862,00</a:t>
                      </a:r>
                    </a:p>
                    <a:p>
                      <a:r>
                        <a:rPr lang="pl-PL" baseline="0" dirty="0" smtClean="0"/>
                        <a:t>2016-5m./7 woj. max ilość pkt. do zdobycia  849,00</a:t>
                      </a:r>
                    </a:p>
                    <a:p>
                      <a:r>
                        <a:rPr lang="pl-PL" baseline="0" dirty="0" smtClean="0"/>
                        <a:t>Ilość śląskich klubów punktujących:  1</a:t>
                      </a:r>
                      <a:endParaRPr lang="pl-PL" dirty="0" smtClean="0"/>
                    </a:p>
                    <a:p>
                      <a:endParaRPr lang="pl-P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500198"/>
          </a:xfrm>
        </p:spPr>
        <p:txBody>
          <a:bodyPr>
            <a:normAutofit fontScale="90000"/>
          </a:bodyPr>
          <a:lstStyle/>
          <a:p>
            <a:pPr>
              <a:lnSpc>
                <a:spcPts val="1700"/>
              </a:lnSpc>
            </a:pPr>
            <a:r>
              <a:rPr lang="pl-PL" dirty="0" smtClean="0"/>
              <a:t>              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                </a:t>
            </a:r>
            <a:r>
              <a:rPr lang="pl-PL" sz="3600" dirty="0" smtClean="0">
                <a:latin typeface="Centaur" pitchFamily="18" charset="0"/>
              </a:rPr>
              <a:t>LEKKA ATLETYKA</a:t>
            </a:r>
            <a:r>
              <a:rPr lang="pl-PL" dirty="0" smtClean="0">
                <a:latin typeface="Centaur" pitchFamily="18" charset="0"/>
              </a:rPr>
              <a:t/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/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>      	     </a:t>
            </a:r>
            <a:r>
              <a:rPr lang="pl-PL" sz="1800" dirty="0" smtClean="0">
                <a:effectLst/>
                <a:latin typeface="Centaur" pitchFamily="18" charset="0"/>
              </a:rPr>
              <a:t>Prezes Śląskiego Związku Lekkiej Atletyki :  Jacek Markowski</a:t>
            </a:r>
            <a:br>
              <a:rPr lang="pl-PL" sz="1800" dirty="0" smtClean="0">
                <a:effectLst/>
                <a:latin typeface="Centaur" pitchFamily="18" charset="0"/>
              </a:rPr>
            </a:br>
            <a:r>
              <a:rPr lang="pl-PL" sz="1800" dirty="0" smtClean="0">
                <a:effectLst/>
                <a:latin typeface="Centaur" pitchFamily="18" charset="0"/>
              </a:rPr>
              <a:t>                             Trener koordynator :  Czesław Lamch</a:t>
            </a:r>
            <a:br>
              <a:rPr lang="pl-PL" sz="1800" dirty="0" smtClean="0">
                <a:effectLst/>
                <a:latin typeface="Centaur" pitchFamily="18" charset="0"/>
              </a:rPr>
            </a:br>
            <a:r>
              <a:rPr lang="pl-PL" sz="1800" dirty="0" smtClean="0">
                <a:effectLst/>
                <a:latin typeface="Centaur" pitchFamily="18" charset="0"/>
              </a:rPr>
              <a:t>                             </a:t>
            </a:r>
            <a:br>
              <a:rPr lang="pl-PL" sz="1800" dirty="0" smtClean="0">
                <a:effectLst/>
                <a:latin typeface="Centaur" pitchFamily="18" charset="0"/>
              </a:rPr>
            </a:br>
            <a:endParaRPr lang="pl-PL" dirty="0">
              <a:latin typeface="Centaur" pitchFamily="18" charset="0"/>
            </a:endParaRPr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1402262478"/>
              </p:ext>
            </p:extLst>
          </p:nvPr>
        </p:nvGraphicFramePr>
        <p:xfrm>
          <a:off x="1475656" y="1628800"/>
          <a:ext cx="6096000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Symbol zastępczy zawartości 7" descr="L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7" y="285728"/>
            <a:ext cx="1395025" cy="1357322"/>
          </a:xfr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65181"/>
              </p:ext>
            </p:extLst>
          </p:nvPr>
        </p:nvGraphicFramePr>
        <p:xfrm>
          <a:off x="1214414" y="4572008"/>
          <a:ext cx="7112000" cy="1315100"/>
        </p:xfrm>
        <a:graphic>
          <a:graphicData uri="http://schemas.openxmlformats.org/drawingml/2006/table">
            <a:tbl>
              <a:tblPr/>
              <a:tblGrid>
                <a:gridCol w="7112000"/>
              </a:tblGrid>
              <a:tr h="1315100">
                <a:tc>
                  <a:txBody>
                    <a:bodyPr/>
                    <a:lstStyle/>
                    <a:p>
                      <a:r>
                        <a:rPr lang="pl-PL" baseline="0" dirty="0" smtClean="0"/>
                        <a:t>2015-7m./16 woj. max ilość pkt. do zdobycia 17621,00</a:t>
                      </a:r>
                    </a:p>
                    <a:p>
                      <a:r>
                        <a:rPr lang="pl-PL" baseline="0" dirty="0" smtClean="0"/>
                        <a:t>2016- 3m./16 woj. max ilość pkt. do zdobycia  17621,00</a:t>
                      </a:r>
                    </a:p>
                    <a:p>
                      <a:r>
                        <a:rPr lang="pl-PL" baseline="0" dirty="0" smtClean="0"/>
                        <a:t>Ilość śląskich klubów punktujących:  35</a:t>
                      </a:r>
                      <a:endParaRPr lang="pl-PL" dirty="0" smtClean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404664"/>
            <a:ext cx="7776864" cy="5055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„KLUB” 2016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edycja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Aplikowały 3644 kluby w Polsce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124 kluby z woj. śląskiego otrzymały pozytywną ocenę na kwotę 1.409.567 zł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 kluby otrzymały dotację po 15 tys. zł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75 klubów otrzymało dotację po 10 tys.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edycja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Aplikowały 1597 klubów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97 klubów z woj. śląskiego otrzymały  pozytywną oceną na kwotę 1.080.000 zł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 kluby  otrzymały dotację  po 15 tys. zł.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75 klubów otrzymały dotację po 10 tys.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101936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571636"/>
          </a:xfrm>
        </p:spPr>
        <p:txBody>
          <a:bodyPr>
            <a:normAutofit fontScale="90000"/>
          </a:bodyPr>
          <a:lstStyle/>
          <a:p>
            <a:pPr>
              <a:lnSpc>
                <a:spcPts val="1700"/>
              </a:lnSpc>
            </a:pPr>
            <a:r>
              <a:rPr lang="pl-PL" dirty="0" smtClean="0"/>
              <a:t>              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                </a:t>
            </a:r>
            <a:r>
              <a:rPr lang="pl-PL" sz="3600" dirty="0" smtClean="0">
                <a:latin typeface="Centaur" pitchFamily="18" charset="0"/>
              </a:rPr>
              <a:t>ŁUCZNICTWO</a:t>
            </a:r>
            <a:r>
              <a:rPr lang="pl-PL" dirty="0" smtClean="0">
                <a:latin typeface="Centaur" pitchFamily="18" charset="0"/>
              </a:rPr>
              <a:t/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/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>      	      </a:t>
            </a:r>
            <a:r>
              <a:rPr lang="pl-PL" sz="2000" dirty="0" smtClean="0">
                <a:effectLst/>
                <a:latin typeface="Centaur" pitchFamily="18" charset="0"/>
              </a:rPr>
              <a:t>Prezes Śląskiego Okręgowego Związku Łuczniczego :			 Dawid Michalski</a:t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   Trener koordynator :  Dawid Michalski</a:t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   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endParaRPr lang="pl-PL" dirty="0">
              <a:latin typeface="Centaur" pitchFamily="18" charset="0"/>
            </a:endParaRPr>
          </a:p>
        </p:txBody>
      </p:sp>
      <p:pic>
        <p:nvPicPr>
          <p:cNvPr id="7" name="Symbol zastępczy zawartości 6" descr="łucznictw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1320136" cy="1357322"/>
          </a:xfrm>
        </p:spPr>
      </p:pic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4043960531"/>
              </p:ext>
            </p:extLst>
          </p:nvPr>
        </p:nvGraphicFramePr>
        <p:xfrm>
          <a:off x="1043608" y="1484784"/>
          <a:ext cx="6715172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343526"/>
              </p:ext>
            </p:extLst>
          </p:nvPr>
        </p:nvGraphicFramePr>
        <p:xfrm>
          <a:off x="1142976" y="4714884"/>
          <a:ext cx="7000240" cy="1326214"/>
        </p:xfrm>
        <a:graphic>
          <a:graphicData uri="http://schemas.openxmlformats.org/drawingml/2006/table">
            <a:tbl>
              <a:tblPr/>
              <a:tblGrid>
                <a:gridCol w="7000240"/>
              </a:tblGrid>
              <a:tr h="1326214">
                <a:tc>
                  <a:txBody>
                    <a:bodyPr/>
                    <a:lstStyle/>
                    <a:p>
                      <a:r>
                        <a:rPr lang="pl-PL" baseline="0" dirty="0" smtClean="0"/>
                        <a:t>2015-3m./14 woj. </a:t>
                      </a:r>
                      <a:r>
                        <a:rPr lang="pl-PL" baseline="0" dirty="0" err="1" smtClean="0"/>
                        <a:t>max</a:t>
                      </a:r>
                      <a:r>
                        <a:rPr lang="pl-PL" baseline="0" dirty="0" smtClean="0"/>
                        <a:t>. </a:t>
                      </a:r>
                      <a:r>
                        <a:rPr lang="pl-PL" baseline="0" dirty="0" err="1" smtClean="0"/>
                        <a:t>ilośc</a:t>
                      </a:r>
                      <a:r>
                        <a:rPr lang="pl-PL" baseline="0" dirty="0" smtClean="0"/>
                        <a:t> pkt, do zdobycia 2666,68</a:t>
                      </a:r>
                    </a:p>
                    <a:p>
                      <a:r>
                        <a:rPr lang="pl-PL" baseline="0" dirty="0" smtClean="0"/>
                        <a:t>2016-1m./14 woj. </a:t>
                      </a:r>
                      <a:r>
                        <a:rPr lang="pl-PL" baseline="0" dirty="0" err="1" smtClean="0"/>
                        <a:t>max</a:t>
                      </a:r>
                      <a:r>
                        <a:rPr lang="pl-PL" baseline="0" dirty="0" smtClean="0"/>
                        <a:t>. ilość pkt. do zdobycia  2635,01</a:t>
                      </a:r>
                    </a:p>
                    <a:p>
                      <a:r>
                        <a:rPr lang="pl-PL" baseline="0" dirty="0" smtClean="0"/>
                        <a:t>ilość śląskich klubów punktujących:  5</a:t>
                      </a:r>
                      <a:endParaRPr lang="pl-P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571636"/>
          </a:xfrm>
        </p:spPr>
        <p:txBody>
          <a:bodyPr>
            <a:normAutofit fontScale="90000"/>
          </a:bodyPr>
          <a:lstStyle/>
          <a:p>
            <a:pPr>
              <a:lnSpc>
                <a:spcPts val="1700"/>
              </a:lnSpc>
            </a:pPr>
            <a:r>
              <a:rPr lang="pl-PL" dirty="0" smtClean="0"/>
              <a:t>            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            </a:t>
            </a:r>
            <a:r>
              <a:rPr lang="pl-PL" sz="3600" dirty="0" smtClean="0">
                <a:latin typeface="Centaur" pitchFamily="18" charset="0"/>
              </a:rPr>
              <a:t>ŁYŻWIARSTWO FIGUROWE</a:t>
            </a:r>
            <a:br>
              <a:rPr lang="pl-PL" sz="3600" dirty="0" smtClean="0">
                <a:latin typeface="Centaur" pitchFamily="18" charset="0"/>
              </a:rPr>
            </a:br>
            <a:r>
              <a:rPr lang="pl-PL" sz="3600" dirty="0" smtClean="0">
                <a:latin typeface="Centaur" pitchFamily="18" charset="0"/>
              </a:rPr>
              <a:t>                </a:t>
            </a:r>
            <a:r>
              <a:rPr lang="pl-PL" dirty="0" smtClean="0">
                <a:latin typeface="Centaur" pitchFamily="18" charset="0"/>
              </a:rPr>
              <a:t/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>            </a:t>
            </a:r>
            <a:r>
              <a:rPr lang="pl-PL" sz="2000" dirty="0" smtClean="0">
                <a:latin typeface="Centaur" pitchFamily="18" charset="0"/>
              </a:rPr>
              <a:t>UKŁ SPIN Katowice </a:t>
            </a:r>
            <a:br>
              <a:rPr lang="pl-PL" sz="2000" dirty="0" smtClean="0">
                <a:latin typeface="Centaur" pitchFamily="18" charset="0"/>
              </a:rPr>
            </a:br>
            <a:r>
              <a:rPr lang="pl-PL" sz="2000" dirty="0" smtClean="0">
                <a:latin typeface="Centaur" pitchFamily="18" charset="0"/>
              </a:rPr>
              <a:t>      	         </a:t>
            </a:r>
            <a:r>
              <a:rPr lang="pl-PL" sz="2000" dirty="0" smtClean="0">
                <a:effectLst/>
                <a:latin typeface="Centaur" pitchFamily="18" charset="0"/>
              </a:rPr>
              <a:t>Trener koordynator :  Maria Domagała</a:t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endParaRPr lang="pl-PL" dirty="0">
              <a:latin typeface="Centaur" pitchFamily="18" charset="0"/>
            </a:endParaRPr>
          </a:p>
        </p:txBody>
      </p:sp>
      <p:pic>
        <p:nvPicPr>
          <p:cNvPr id="8" name="Symbol zastępczy zawartości 7" descr="łyżwy figurow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1214446" cy="1214446"/>
          </a:xfrm>
        </p:spPr>
      </p:pic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4137520488"/>
              </p:ext>
            </p:extLst>
          </p:nvPr>
        </p:nvGraphicFramePr>
        <p:xfrm>
          <a:off x="1115616" y="1484784"/>
          <a:ext cx="6715172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822865"/>
              </p:ext>
            </p:extLst>
          </p:nvPr>
        </p:nvGraphicFramePr>
        <p:xfrm>
          <a:off x="1428728" y="4572008"/>
          <a:ext cx="6664960" cy="1285884"/>
        </p:xfrm>
        <a:graphic>
          <a:graphicData uri="http://schemas.openxmlformats.org/drawingml/2006/table">
            <a:tbl>
              <a:tblPr/>
              <a:tblGrid>
                <a:gridCol w="6664960"/>
              </a:tblGrid>
              <a:tr h="1285884">
                <a:tc>
                  <a:txBody>
                    <a:bodyPr/>
                    <a:lstStyle/>
                    <a:p>
                      <a:r>
                        <a:rPr lang="pl-PL" baseline="0" dirty="0" smtClean="0"/>
                        <a:t>2015-5m./8woj. </a:t>
                      </a:r>
                      <a:r>
                        <a:rPr lang="pl-PL" baseline="0" dirty="0" err="1" smtClean="0"/>
                        <a:t>max</a:t>
                      </a:r>
                      <a:r>
                        <a:rPr lang="pl-PL" baseline="0" dirty="0" smtClean="0"/>
                        <a:t>. </a:t>
                      </a:r>
                      <a:r>
                        <a:rPr lang="pl-PL" baseline="0" dirty="0" err="1" smtClean="0"/>
                        <a:t>ilośc</a:t>
                      </a:r>
                      <a:r>
                        <a:rPr lang="pl-PL" baseline="0" dirty="0" smtClean="0"/>
                        <a:t> pkt. do zdobycia 514,50</a:t>
                      </a:r>
                    </a:p>
                    <a:p>
                      <a:r>
                        <a:rPr lang="pl-PL" baseline="0" dirty="0" smtClean="0"/>
                        <a:t>2016-6m./8 woj. max ilość pkt. do zdobycia  696,00</a:t>
                      </a:r>
                    </a:p>
                    <a:p>
                      <a:r>
                        <a:rPr lang="pl-PL" baseline="0" dirty="0" smtClean="0"/>
                        <a:t>ilość śląskich klubów punktujących:  2</a:t>
                      </a:r>
                      <a:endParaRPr lang="pl-PL" dirty="0" smtClean="0"/>
                    </a:p>
                    <a:p>
                      <a:endParaRPr lang="pl-P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571636"/>
          </a:xfrm>
        </p:spPr>
        <p:txBody>
          <a:bodyPr>
            <a:normAutofit fontScale="90000"/>
          </a:bodyPr>
          <a:lstStyle/>
          <a:p>
            <a:pPr>
              <a:lnSpc>
                <a:spcPts val="1700"/>
              </a:lnSpc>
            </a:pPr>
            <a:r>
              <a:rPr lang="pl-PL" dirty="0" smtClean="0"/>
              <a:t>            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            </a:t>
            </a:r>
            <a:r>
              <a:rPr lang="pl-PL" sz="3600" dirty="0" smtClean="0">
                <a:latin typeface="Centaur" pitchFamily="18" charset="0"/>
              </a:rPr>
              <a:t>ŁYŻWIARSTWO SZYBKIE</a:t>
            </a:r>
            <a:br>
              <a:rPr lang="pl-PL" sz="3600" dirty="0" smtClean="0">
                <a:latin typeface="Centaur" pitchFamily="18" charset="0"/>
              </a:rPr>
            </a:br>
            <a:r>
              <a:rPr lang="pl-PL" sz="2700" dirty="0" smtClean="0">
                <a:latin typeface="Centaur" pitchFamily="18" charset="0"/>
              </a:rPr>
              <a:t/>
            </a:r>
            <a:br>
              <a:rPr lang="pl-PL" sz="2700" dirty="0" smtClean="0">
                <a:latin typeface="Centaur" pitchFamily="18" charset="0"/>
              </a:rPr>
            </a:br>
            <a:r>
              <a:rPr lang="pl-PL" sz="2700" dirty="0" smtClean="0">
                <a:latin typeface="Centaur" pitchFamily="18" charset="0"/>
              </a:rPr>
              <a:t>		KS AZS AWF KATOWICE</a:t>
            </a:r>
            <a:r>
              <a:rPr lang="pl-PL" sz="3600" dirty="0" smtClean="0">
                <a:latin typeface="Centaur" pitchFamily="18" charset="0"/>
              </a:rPr>
              <a:t/>
            </a:r>
            <a:br>
              <a:rPr lang="pl-PL" sz="3600" dirty="0" smtClean="0">
                <a:latin typeface="Centaur" pitchFamily="18" charset="0"/>
              </a:rPr>
            </a:br>
            <a:r>
              <a:rPr lang="pl-PL" sz="3600" dirty="0" smtClean="0">
                <a:latin typeface="Centaur" pitchFamily="18" charset="0"/>
              </a:rPr>
              <a:t>                </a:t>
            </a:r>
            <a:r>
              <a:rPr lang="pl-PL" dirty="0" smtClean="0">
                <a:latin typeface="Centaur" pitchFamily="18" charset="0"/>
              </a:rPr>
              <a:t/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>            </a:t>
            </a:r>
            <a:r>
              <a:rPr lang="pl-PL" sz="2000" dirty="0" smtClean="0">
                <a:effectLst/>
                <a:latin typeface="Centaur" pitchFamily="18" charset="0"/>
              </a:rPr>
              <a:t/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endParaRPr lang="pl-PL" dirty="0">
              <a:latin typeface="Centaur" pitchFamily="18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4137520488"/>
              </p:ext>
            </p:extLst>
          </p:nvPr>
        </p:nvGraphicFramePr>
        <p:xfrm>
          <a:off x="1214414" y="1714488"/>
          <a:ext cx="6715172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822865"/>
              </p:ext>
            </p:extLst>
          </p:nvPr>
        </p:nvGraphicFramePr>
        <p:xfrm>
          <a:off x="1428728" y="4572008"/>
          <a:ext cx="6664960" cy="1285884"/>
        </p:xfrm>
        <a:graphic>
          <a:graphicData uri="http://schemas.openxmlformats.org/drawingml/2006/table">
            <a:tbl>
              <a:tblPr/>
              <a:tblGrid>
                <a:gridCol w="6664960"/>
              </a:tblGrid>
              <a:tr h="1285884">
                <a:tc>
                  <a:txBody>
                    <a:bodyPr/>
                    <a:lstStyle/>
                    <a:p>
                      <a:r>
                        <a:rPr lang="pl-PL" baseline="0" dirty="0" smtClean="0"/>
                        <a:t>2015-6m./7 woj. </a:t>
                      </a:r>
                      <a:r>
                        <a:rPr lang="pl-PL" baseline="0" dirty="0" err="1" smtClean="0"/>
                        <a:t>max</a:t>
                      </a:r>
                      <a:r>
                        <a:rPr lang="pl-PL" baseline="0" dirty="0" smtClean="0"/>
                        <a:t>. </a:t>
                      </a:r>
                      <a:r>
                        <a:rPr lang="pl-PL" baseline="0" dirty="0" err="1" smtClean="0"/>
                        <a:t>ilośc</a:t>
                      </a:r>
                      <a:r>
                        <a:rPr lang="pl-PL" baseline="0" dirty="0" smtClean="0"/>
                        <a:t> pkt. do zdobycia 1662,50</a:t>
                      </a:r>
                    </a:p>
                    <a:p>
                      <a:r>
                        <a:rPr lang="pl-PL" baseline="0" dirty="0" smtClean="0"/>
                        <a:t>2016-5m./8 woj. max ilość pkt. do zdobycia  1183,00</a:t>
                      </a:r>
                    </a:p>
                    <a:p>
                      <a:r>
                        <a:rPr lang="pl-PL" baseline="0" dirty="0" smtClean="0"/>
                        <a:t>ilość śląskich klubów punktujących:  1</a:t>
                      </a:r>
                      <a:endParaRPr lang="pl-PL" dirty="0" smtClean="0"/>
                    </a:p>
                    <a:p>
                      <a:endParaRPr lang="pl-P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81805"/>
            <a:ext cx="1214437" cy="116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714512"/>
          </a:xfrm>
        </p:spPr>
        <p:txBody>
          <a:bodyPr>
            <a:normAutofit/>
          </a:bodyPr>
          <a:lstStyle/>
          <a:p>
            <a:pPr>
              <a:lnSpc>
                <a:spcPts val="1700"/>
              </a:lnSpc>
            </a:pPr>
            <a:r>
              <a:rPr lang="pl-PL" dirty="0" smtClean="0"/>
              <a:t>            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                    </a:t>
            </a:r>
            <a:r>
              <a:rPr lang="pl-PL" sz="3600" dirty="0" smtClean="0">
                <a:latin typeface="Centaur" pitchFamily="18" charset="0"/>
              </a:rPr>
              <a:t>NARCIARSTWO</a:t>
            </a:r>
            <a:r>
              <a:rPr lang="pl-PL" dirty="0" smtClean="0">
                <a:latin typeface="Centaur" pitchFamily="18" charset="0"/>
              </a:rPr>
              <a:t/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/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>      	    </a:t>
            </a:r>
            <a:r>
              <a:rPr lang="pl-PL" sz="1800" dirty="0" smtClean="0">
                <a:effectLst/>
                <a:latin typeface="Centaur" pitchFamily="18" charset="0"/>
              </a:rPr>
              <a:t>Prezes Śląsko-Beskidzkiego Związku Narciarskiego : Andrzej Wąsowicz</a:t>
            </a:r>
            <a:br>
              <a:rPr lang="pl-PL" sz="1800" dirty="0" smtClean="0">
                <a:effectLst/>
                <a:latin typeface="Centaur" pitchFamily="18" charset="0"/>
              </a:rPr>
            </a:br>
            <a:r>
              <a:rPr lang="pl-PL" sz="1800" dirty="0" smtClean="0">
                <a:effectLst/>
                <a:latin typeface="Centaur" pitchFamily="18" charset="0"/>
              </a:rPr>
              <a:t>                          Trener koordynator :  Zbigniew </a:t>
            </a:r>
            <a:r>
              <a:rPr lang="pl-PL" sz="1800" dirty="0" err="1" smtClean="0">
                <a:effectLst/>
                <a:latin typeface="Centaur" pitchFamily="18" charset="0"/>
              </a:rPr>
              <a:t>Dendys</a:t>
            </a:r>
            <a:r>
              <a:rPr lang="pl-PL" sz="1800" dirty="0" smtClean="0">
                <a:effectLst/>
                <a:latin typeface="Centaur" pitchFamily="18" charset="0"/>
              </a:rPr>
              <a:t>, Rafał Śliż, Tomasz Sikora</a:t>
            </a:r>
            <a:br>
              <a:rPr lang="pl-PL" sz="1800" dirty="0" smtClean="0">
                <a:effectLst/>
                <a:latin typeface="Centaur" pitchFamily="18" charset="0"/>
              </a:rPr>
            </a:br>
            <a:r>
              <a:rPr lang="pl-PL" sz="1800" dirty="0" smtClean="0">
                <a:effectLst/>
                <a:latin typeface="Centaur" pitchFamily="18" charset="0"/>
              </a:rPr>
              <a:t>                          </a:t>
            </a:r>
            <a:br>
              <a:rPr lang="pl-PL" sz="1800" dirty="0" smtClean="0">
                <a:effectLst/>
                <a:latin typeface="Centaur" pitchFamily="18" charset="0"/>
              </a:rPr>
            </a:br>
            <a:endParaRPr lang="pl-PL" dirty="0">
              <a:latin typeface="Centaur" pitchFamily="18" charset="0"/>
            </a:endParaRPr>
          </a:p>
        </p:txBody>
      </p:sp>
      <p:pic>
        <p:nvPicPr>
          <p:cNvPr id="7" name="Symbol zastępczy zawartości 6" descr="narciarstwo alpejsk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5818" cy="713440"/>
          </a:xfrm>
        </p:spPr>
      </p:pic>
      <p:graphicFrame>
        <p:nvGraphicFramePr>
          <p:cNvPr id="6" name="Wykres 5"/>
          <p:cNvGraphicFramePr/>
          <p:nvPr/>
        </p:nvGraphicFramePr>
        <p:xfrm>
          <a:off x="1214414" y="1714488"/>
          <a:ext cx="6715172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Symbol zastępczy zawartości 7" descr="narciarstwo biegow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0"/>
            <a:ext cx="788638" cy="758689"/>
          </a:xfrm>
          <a:prstGeom prst="rect">
            <a:avLst/>
          </a:prstGeom>
        </p:spPr>
      </p:pic>
      <p:pic>
        <p:nvPicPr>
          <p:cNvPr id="9" name="Symbol zastępczy zawartości 6" descr="narciarstwo skok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4" y="0"/>
            <a:ext cx="857255" cy="826638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785786" y="4572008"/>
            <a:ext cx="7929618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l-PL" sz="1600" dirty="0" smtClean="0"/>
          </a:p>
          <a:p>
            <a:r>
              <a:rPr lang="pl-PL" sz="1600" dirty="0" smtClean="0"/>
              <a:t>Narciarstwo alpejskie – 2015-</a:t>
            </a:r>
            <a:r>
              <a:rPr lang="pl-PL" sz="1600" b="1" dirty="0" smtClean="0"/>
              <a:t>298,50</a:t>
            </a:r>
            <a:r>
              <a:rPr lang="pl-PL" sz="1600" dirty="0" smtClean="0"/>
              <a:t>pkt. 2m/7 woj. </a:t>
            </a:r>
            <a:r>
              <a:rPr lang="pl-PL" sz="1600" dirty="0" err="1" smtClean="0"/>
              <a:t>max</a:t>
            </a:r>
            <a:r>
              <a:rPr lang="pl-PL" sz="1600" dirty="0" smtClean="0"/>
              <a:t>. pkt. 1072,00</a:t>
            </a:r>
          </a:p>
          <a:p>
            <a:r>
              <a:rPr lang="pl-PL" sz="1600" dirty="0" smtClean="0"/>
              <a:t>                                    2016-</a:t>
            </a:r>
            <a:r>
              <a:rPr lang="pl-PL" sz="1600" b="1" dirty="0" smtClean="0"/>
              <a:t>263,00</a:t>
            </a:r>
            <a:r>
              <a:rPr lang="pl-PL" sz="1600" dirty="0" smtClean="0"/>
              <a:t>pkt. 2m/7 woj. max pkt. 977,00</a:t>
            </a:r>
          </a:p>
          <a:p>
            <a:r>
              <a:rPr lang="pl-PL" sz="1600" dirty="0" smtClean="0"/>
              <a:t>                                    Ilość śląskich klubów punktujących: 11</a:t>
            </a:r>
          </a:p>
          <a:p>
            <a:r>
              <a:rPr lang="pl-PL" sz="1600" dirty="0" smtClean="0"/>
              <a:t>Narciarstwo klasyczne – 2015 – </a:t>
            </a:r>
            <a:r>
              <a:rPr lang="pl-PL" sz="1600" b="1" dirty="0" smtClean="0"/>
              <a:t>718,00</a:t>
            </a:r>
            <a:r>
              <a:rPr lang="pl-PL" sz="1600" dirty="0" smtClean="0"/>
              <a:t>pkt. 2m/9 woj. </a:t>
            </a:r>
            <a:r>
              <a:rPr lang="pl-PL" sz="1600" dirty="0" err="1" smtClean="0"/>
              <a:t>max</a:t>
            </a:r>
            <a:r>
              <a:rPr lang="pl-PL" sz="1600" dirty="0" smtClean="0"/>
              <a:t>. pkt. 2481,51</a:t>
            </a:r>
          </a:p>
          <a:p>
            <a:r>
              <a:rPr lang="pl-PL" sz="1600" dirty="0" smtClean="0"/>
              <a:t>                                     2016 – </a:t>
            </a:r>
            <a:r>
              <a:rPr lang="pl-PL" sz="1600" b="1" dirty="0" smtClean="0"/>
              <a:t>654,84</a:t>
            </a:r>
            <a:r>
              <a:rPr lang="pl-PL" sz="1600" dirty="0" smtClean="0"/>
              <a:t>pkt. 2m./8 woj. max pkt. 2323,34</a:t>
            </a:r>
          </a:p>
          <a:p>
            <a:r>
              <a:rPr lang="pl-PL" sz="1600" dirty="0" smtClean="0"/>
              <a:t>                                     Ilość śląskich klubów punktujących: 9</a:t>
            </a:r>
          </a:p>
          <a:p>
            <a:endParaRPr lang="pl-PL" sz="16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714512"/>
          </a:xfrm>
        </p:spPr>
        <p:txBody>
          <a:bodyPr>
            <a:normAutofit/>
          </a:bodyPr>
          <a:lstStyle/>
          <a:p>
            <a:pPr>
              <a:lnSpc>
                <a:spcPts val="1700"/>
              </a:lnSpc>
            </a:pPr>
            <a:r>
              <a:rPr lang="pl-PL" dirty="0" smtClean="0"/>
              <a:t>            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            </a:t>
            </a:r>
            <a:r>
              <a:rPr lang="pl-PL" sz="3600" dirty="0" smtClean="0">
                <a:latin typeface="Centaur" pitchFamily="18" charset="0"/>
              </a:rPr>
              <a:t>ORIENTACJA SPORTOWA</a:t>
            </a:r>
            <a:r>
              <a:rPr lang="pl-PL" dirty="0" smtClean="0">
                <a:latin typeface="Centaur" pitchFamily="18" charset="0"/>
              </a:rPr>
              <a:t/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/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>      	    </a:t>
            </a:r>
            <a:r>
              <a:rPr lang="pl-PL" sz="1800" dirty="0" smtClean="0">
                <a:effectLst/>
                <a:latin typeface="Centaur" pitchFamily="18" charset="0"/>
              </a:rPr>
              <a:t>Prezes Śląskiego Związku Orientacji Sportowe : Marta Syryjczyk</a:t>
            </a:r>
            <a:br>
              <a:rPr lang="pl-PL" sz="1800" dirty="0" smtClean="0">
                <a:effectLst/>
                <a:latin typeface="Centaur" pitchFamily="18" charset="0"/>
              </a:rPr>
            </a:br>
            <a:r>
              <a:rPr lang="pl-PL" sz="1800" dirty="0" smtClean="0">
                <a:effectLst/>
                <a:latin typeface="Centaur" pitchFamily="18" charset="0"/>
              </a:rPr>
              <a:t>                          Trener koordynator :  Janusz Abramowicz</a:t>
            </a:r>
            <a:br>
              <a:rPr lang="pl-PL" sz="1800" dirty="0" smtClean="0">
                <a:effectLst/>
                <a:latin typeface="Centaur" pitchFamily="18" charset="0"/>
              </a:rPr>
            </a:br>
            <a:r>
              <a:rPr lang="pl-PL" sz="1800" dirty="0" smtClean="0">
                <a:effectLst/>
                <a:latin typeface="Centaur" pitchFamily="18" charset="0"/>
              </a:rPr>
              <a:t>                          </a:t>
            </a:r>
            <a:br>
              <a:rPr lang="pl-PL" sz="1800" dirty="0" smtClean="0">
                <a:effectLst/>
                <a:latin typeface="Centaur" pitchFamily="18" charset="0"/>
              </a:rPr>
            </a:br>
            <a:endParaRPr lang="pl-PL" dirty="0">
              <a:latin typeface="Centaur" pitchFamily="18" charset="0"/>
            </a:endParaRPr>
          </a:p>
        </p:txBody>
      </p:sp>
      <p:pic>
        <p:nvPicPr>
          <p:cNvPr id="8" name="Symbol zastępczy zawartości 7" descr="orientacja sport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9" y="500042"/>
            <a:ext cx="1376120" cy="956572"/>
          </a:xfrm>
        </p:spPr>
      </p:pic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1365624456"/>
              </p:ext>
            </p:extLst>
          </p:nvPr>
        </p:nvGraphicFramePr>
        <p:xfrm>
          <a:off x="827584" y="1556792"/>
          <a:ext cx="6715172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997366"/>
              </p:ext>
            </p:extLst>
          </p:nvPr>
        </p:nvGraphicFramePr>
        <p:xfrm>
          <a:off x="1071538" y="4357694"/>
          <a:ext cx="6736080" cy="1344944"/>
        </p:xfrm>
        <a:graphic>
          <a:graphicData uri="http://schemas.openxmlformats.org/drawingml/2006/table">
            <a:tbl>
              <a:tblPr/>
              <a:tblGrid>
                <a:gridCol w="6736080"/>
              </a:tblGrid>
              <a:tr h="1344944">
                <a:tc>
                  <a:txBody>
                    <a:bodyPr/>
                    <a:lstStyle/>
                    <a:p>
                      <a:r>
                        <a:rPr lang="pl-PL" baseline="0" dirty="0" smtClean="0"/>
                        <a:t>2015-9m./10woj. </a:t>
                      </a:r>
                      <a:r>
                        <a:rPr lang="pl-PL" baseline="0" dirty="0" err="1" smtClean="0"/>
                        <a:t>max</a:t>
                      </a:r>
                      <a:r>
                        <a:rPr lang="pl-PL" baseline="0" dirty="0" smtClean="0"/>
                        <a:t>. </a:t>
                      </a:r>
                      <a:r>
                        <a:rPr lang="pl-PL" baseline="0" dirty="0" err="1" smtClean="0"/>
                        <a:t>ilośc</a:t>
                      </a:r>
                      <a:r>
                        <a:rPr lang="pl-PL" baseline="0" dirty="0" smtClean="0"/>
                        <a:t> pkt. do zdobycia 1621,57</a:t>
                      </a:r>
                    </a:p>
                    <a:p>
                      <a:r>
                        <a:rPr lang="pl-PL" baseline="0" dirty="0" smtClean="0"/>
                        <a:t>2016-9m./9 woj. max ilość pkt. do zdobycia  1609,64</a:t>
                      </a:r>
                    </a:p>
                    <a:p>
                      <a:r>
                        <a:rPr lang="pl-PL" baseline="0" dirty="0" smtClean="0"/>
                        <a:t>ilość śląskich klubów punktujących:  2</a:t>
                      </a:r>
                      <a:endParaRPr lang="pl-PL" dirty="0" smtClean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571636"/>
          </a:xfrm>
        </p:spPr>
        <p:txBody>
          <a:bodyPr>
            <a:normAutofit fontScale="90000"/>
          </a:bodyPr>
          <a:lstStyle/>
          <a:p>
            <a:pPr>
              <a:lnSpc>
                <a:spcPts val="1700"/>
              </a:lnSpc>
            </a:pPr>
            <a:r>
              <a:rPr lang="pl-PL" dirty="0" smtClean="0"/>
              <a:t>            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            </a:t>
            </a:r>
            <a:r>
              <a:rPr lang="pl-PL" sz="3600" dirty="0" smtClean="0">
                <a:latin typeface="Centaur" pitchFamily="18" charset="0"/>
              </a:rPr>
              <a:t>PIĘCIOBÓJ  NOWOCZESNY</a:t>
            </a:r>
            <a:br>
              <a:rPr lang="pl-PL" sz="3600" dirty="0" smtClean="0">
                <a:latin typeface="Centaur" pitchFamily="18" charset="0"/>
              </a:rPr>
            </a:br>
            <a:r>
              <a:rPr lang="pl-PL" sz="3600" dirty="0" smtClean="0">
                <a:latin typeface="Centaur" pitchFamily="18" charset="0"/>
              </a:rPr>
              <a:t>		</a:t>
            </a:r>
            <a:r>
              <a:rPr lang="pl-PL" dirty="0" smtClean="0">
                <a:latin typeface="Centaur" pitchFamily="18" charset="0"/>
              </a:rPr>
              <a:t/>
            </a:r>
            <a:br>
              <a:rPr lang="pl-PL" dirty="0" smtClean="0">
                <a:latin typeface="Centaur" pitchFamily="18" charset="0"/>
              </a:rPr>
            </a:br>
            <a:r>
              <a:rPr lang="pl-PL" dirty="0" smtClean="0">
                <a:latin typeface="Centaur" pitchFamily="18" charset="0"/>
              </a:rPr>
              <a:t>	        </a:t>
            </a:r>
            <a:r>
              <a:rPr lang="pl-PL" sz="2000" dirty="0" smtClean="0">
                <a:latin typeface="Centaur" pitchFamily="18" charset="0"/>
              </a:rPr>
              <a:t>UKS 48  Częstochowa</a:t>
            </a:r>
            <a:r>
              <a:rPr lang="pl-PL" sz="2000" dirty="0" smtClean="0">
                <a:effectLst/>
                <a:latin typeface="Centaur" pitchFamily="18" charset="0"/>
              </a:rPr>
              <a:t/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        Trener koordynator :  Tomasz </a:t>
            </a:r>
            <a:r>
              <a:rPr lang="pl-PL" sz="2000" dirty="0" err="1" smtClean="0">
                <a:effectLst/>
                <a:latin typeface="Centaur" pitchFamily="18" charset="0"/>
              </a:rPr>
              <a:t>Bałchanowski</a:t>
            </a:r>
            <a:r>
              <a:rPr lang="pl-PL" sz="2000" dirty="0" smtClean="0">
                <a:effectLst/>
                <a:latin typeface="Centaur" pitchFamily="18" charset="0"/>
              </a:rPr>
              <a:t/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        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endParaRPr lang="pl-PL" dirty="0">
              <a:latin typeface="Centaur" pitchFamily="18" charset="0"/>
            </a:endParaRPr>
          </a:p>
        </p:txBody>
      </p:sp>
      <p:pic>
        <p:nvPicPr>
          <p:cNvPr id="7" name="Symbol zastępczy zawartości 6" descr="pięciobó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57166"/>
            <a:ext cx="1285884" cy="1285884"/>
          </a:xfrm>
        </p:spPr>
      </p:pic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810561519"/>
              </p:ext>
            </p:extLst>
          </p:nvPr>
        </p:nvGraphicFramePr>
        <p:xfrm>
          <a:off x="1187624" y="1628800"/>
          <a:ext cx="6715172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281495"/>
              </p:ext>
            </p:extLst>
          </p:nvPr>
        </p:nvGraphicFramePr>
        <p:xfrm>
          <a:off x="1357290" y="4286256"/>
          <a:ext cx="6522720" cy="1191590"/>
        </p:xfrm>
        <a:graphic>
          <a:graphicData uri="http://schemas.openxmlformats.org/drawingml/2006/table">
            <a:tbl>
              <a:tblPr/>
              <a:tblGrid>
                <a:gridCol w="6522720"/>
              </a:tblGrid>
              <a:tr h="1191590">
                <a:tc>
                  <a:txBody>
                    <a:bodyPr/>
                    <a:lstStyle/>
                    <a:p>
                      <a:r>
                        <a:rPr lang="pl-PL" baseline="0" dirty="0" smtClean="0"/>
                        <a:t>2015-5m./7 woj. </a:t>
                      </a:r>
                      <a:r>
                        <a:rPr lang="pl-PL" baseline="0" dirty="0" err="1" smtClean="0"/>
                        <a:t>max</a:t>
                      </a:r>
                      <a:r>
                        <a:rPr lang="pl-PL" baseline="0" dirty="0" smtClean="0"/>
                        <a:t>. </a:t>
                      </a:r>
                      <a:r>
                        <a:rPr lang="pl-PL" baseline="0" dirty="0" err="1" smtClean="0"/>
                        <a:t>ilośc</a:t>
                      </a:r>
                      <a:r>
                        <a:rPr lang="pl-PL" baseline="0" dirty="0" smtClean="0"/>
                        <a:t> pkt. do zdobycia 813,50</a:t>
                      </a:r>
                    </a:p>
                    <a:p>
                      <a:r>
                        <a:rPr lang="pl-PL" baseline="0" dirty="0" smtClean="0"/>
                        <a:t>2016- 4m./8 woj. max ilość pkt. do zdobycia  1057,00</a:t>
                      </a:r>
                    </a:p>
                    <a:p>
                      <a:r>
                        <a:rPr lang="pl-PL" baseline="0" dirty="0" smtClean="0"/>
                        <a:t>ilość śląskich klubów punktujących:  4</a:t>
                      </a:r>
                      <a:endParaRPr lang="pl-PL" dirty="0" smtClean="0"/>
                    </a:p>
                    <a:p>
                      <a:endParaRPr lang="pl-P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643074"/>
          </a:xfrm>
        </p:spPr>
        <p:txBody>
          <a:bodyPr>
            <a:normAutofit/>
          </a:bodyPr>
          <a:lstStyle/>
          <a:p>
            <a:pPr>
              <a:lnSpc>
                <a:spcPts val="1700"/>
              </a:lnSpc>
            </a:pPr>
            <a:r>
              <a:rPr lang="pl-PL" dirty="0" smtClean="0"/>
              <a:t>            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                    </a:t>
            </a:r>
            <a:r>
              <a:rPr lang="pl-PL" sz="3600" dirty="0" smtClean="0">
                <a:latin typeface="Centaur" pitchFamily="18" charset="0"/>
              </a:rPr>
              <a:t>PIŁKA NOŻNA </a:t>
            </a:r>
            <a:br>
              <a:rPr lang="pl-PL" sz="3600" dirty="0" smtClean="0">
                <a:latin typeface="Centaur" pitchFamily="18" charset="0"/>
              </a:rPr>
            </a:br>
            <a:r>
              <a:rPr lang="pl-PL" sz="1800" b="0" dirty="0" smtClean="0">
                <a:effectLst/>
                <a:latin typeface="Centaur" pitchFamily="18" charset="0"/>
              </a:rPr>
              <a:t>                 </a:t>
            </a:r>
            <a:br>
              <a:rPr lang="pl-PL" sz="1800" b="0" dirty="0" smtClean="0">
                <a:effectLst/>
                <a:latin typeface="Centaur" pitchFamily="18" charset="0"/>
              </a:rPr>
            </a:br>
            <a:r>
              <a:rPr lang="pl-PL" sz="1800" b="0" dirty="0" smtClean="0">
                <a:effectLst/>
                <a:latin typeface="Centaur" pitchFamily="18" charset="0"/>
              </a:rPr>
              <a:t>                                   </a:t>
            </a:r>
            <a:r>
              <a:rPr lang="pl-PL" sz="1800" dirty="0" smtClean="0">
                <a:effectLst/>
                <a:latin typeface="Centaur" pitchFamily="18" charset="0"/>
              </a:rPr>
              <a:t>Prezes Śląskiego Związku Piłki Nożnej : Henryk Kula </a:t>
            </a:r>
            <a:br>
              <a:rPr lang="pl-PL" sz="1800" dirty="0" smtClean="0">
                <a:effectLst/>
                <a:latin typeface="Centaur" pitchFamily="18" charset="0"/>
              </a:rPr>
            </a:br>
            <a:r>
              <a:rPr lang="pl-PL" sz="1800" dirty="0" smtClean="0">
                <a:effectLst/>
                <a:latin typeface="Centaur" pitchFamily="18" charset="0"/>
              </a:rPr>
              <a:t>		trener koordynator: Barbara Wapińska, Damian </a:t>
            </a:r>
            <a:r>
              <a:rPr lang="pl-PL" sz="1800" dirty="0" err="1" smtClean="0">
                <a:effectLst/>
                <a:latin typeface="Centaur" pitchFamily="18" charset="0"/>
              </a:rPr>
              <a:t>Galeja</a:t>
            </a:r>
            <a:r>
              <a:rPr lang="pl-PL" sz="1800" dirty="0" smtClean="0">
                <a:effectLst/>
                <a:latin typeface="Centaur" pitchFamily="18" charset="0"/>
              </a:rPr>
              <a:t>       </a:t>
            </a:r>
            <a:r>
              <a:rPr lang="pl-PL" sz="2000" dirty="0" smtClean="0">
                <a:effectLst/>
                <a:latin typeface="Centaur" pitchFamily="18" charset="0"/>
              </a:rPr>
              <a:t>                        </a:t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      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endParaRPr lang="pl-PL" dirty="0">
              <a:latin typeface="Centaur" pitchFamily="18" charset="0"/>
            </a:endParaRPr>
          </a:p>
        </p:txBody>
      </p:sp>
      <p:pic>
        <p:nvPicPr>
          <p:cNvPr id="8" name="Symbol zastępczy zawartości 7" descr="piłka noż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1214446" cy="1248656"/>
          </a:xfrm>
        </p:spPr>
      </p:pic>
      <p:graphicFrame>
        <p:nvGraphicFramePr>
          <p:cNvPr id="6" name="Wykres 5"/>
          <p:cNvGraphicFramePr/>
          <p:nvPr/>
        </p:nvGraphicFramePr>
        <p:xfrm>
          <a:off x="1142976" y="1714488"/>
          <a:ext cx="6715172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000100" y="4357694"/>
            <a:ext cx="7715304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Piłka nożna K – 2015-</a:t>
            </a:r>
            <a:r>
              <a:rPr lang="pl-PL" b="1" dirty="0" smtClean="0"/>
              <a:t>53</a:t>
            </a:r>
            <a:r>
              <a:rPr lang="pl-PL" dirty="0" smtClean="0"/>
              <a:t>pkt. 13m/14 woj. </a:t>
            </a:r>
            <a:r>
              <a:rPr lang="pl-PL" dirty="0" err="1" smtClean="0"/>
              <a:t>max</a:t>
            </a:r>
            <a:r>
              <a:rPr lang="pl-PL" dirty="0" smtClean="0"/>
              <a:t>. pkt. 1946,50</a:t>
            </a:r>
          </a:p>
          <a:p>
            <a:r>
              <a:rPr lang="pl-PL" dirty="0" smtClean="0"/>
              <a:t>                        2016- </a:t>
            </a:r>
            <a:r>
              <a:rPr lang="pl-PL" b="1" dirty="0" smtClean="0"/>
              <a:t>117</a:t>
            </a:r>
            <a:r>
              <a:rPr lang="pl-PL" dirty="0" smtClean="0"/>
              <a:t>pkt. 11m./16 woj. max pkt. 2593,00</a:t>
            </a:r>
          </a:p>
          <a:p>
            <a:r>
              <a:rPr lang="pl-PL" dirty="0" smtClean="0"/>
              <a:t>                        Ilość śląskich klubów punktujących:  14</a:t>
            </a:r>
          </a:p>
          <a:p>
            <a:r>
              <a:rPr lang="pl-PL" dirty="0" smtClean="0"/>
              <a:t>Piłka nożna M – 2015-</a:t>
            </a:r>
            <a:r>
              <a:rPr lang="pl-PL" b="1" dirty="0" smtClean="0"/>
              <a:t>438</a:t>
            </a:r>
            <a:r>
              <a:rPr lang="pl-PL" dirty="0" smtClean="0"/>
              <a:t>pkt. 3m/16 woj. </a:t>
            </a:r>
            <a:r>
              <a:rPr lang="pl-PL" dirty="0" err="1" smtClean="0"/>
              <a:t>max</a:t>
            </a:r>
            <a:r>
              <a:rPr lang="pl-PL" dirty="0" smtClean="0"/>
              <a:t>. pkt.  4492,00</a:t>
            </a:r>
          </a:p>
          <a:p>
            <a:r>
              <a:rPr lang="pl-PL" dirty="0" smtClean="0"/>
              <a:t>                         2016-</a:t>
            </a:r>
            <a:r>
              <a:rPr lang="pl-PL" b="1" dirty="0" smtClean="0"/>
              <a:t>298</a:t>
            </a:r>
            <a:r>
              <a:rPr lang="pl-PL" dirty="0" smtClean="0"/>
              <a:t>pkt. 8m./16 woj. max pkt. 4512,00</a:t>
            </a:r>
          </a:p>
          <a:p>
            <a:r>
              <a:rPr lang="pl-PL" dirty="0" smtClean="0"/>
              <a:t>                         Ilość  śląskich klubów punktujących:  13</a:t>
            </a:r>
            <a:endParaRPr lang="pl-PL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643074"/>
          </a:xfrm>
        </p:spPr>
        <p:txBody>
          <a:bodyPr>
            <a:normAutofit fontScale="90000"/>
          </a:bodyPr>
          <a:lstStyle/>
          <a:p>
            <a:pPr>
              <a:lnSpc>
                <a:spcPts val="1700"/>
              </a:lnSpc>
            </a:pPr>
            <a:r>
              <a:rPr lang="pl-PL" dirty="0" smtClean="0"/>
              <a:t>            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                     </a:t>
            </a:r>
            <a:r>
              <a:rPr lang="pl-PL" sz="3600" dirty="0" smtClean="0">
                <a:latin typeface="Centaur" pitchFamily="18" charset="0"/>
              </a:rPr>
              <a:t>PIŁKA RĘCZNA</a:t>
            </a:r>
            <a:br>
              <a:rPr lang="pl-PL" sz="3600" dirty="0" smtClean="0">
                <a:latin typeface="Centaur" pitchFamily="18" charset="0"/>
              </a:rPr>
            </a:br>
            <a:r>
              <a:rPr lang="pl-PL" sz="1800" b="0" dirty="0" smtClean="0">
                <a:effectLst/>
                <a:latin typeface="Centaur" pitchFamily="18" charset="0"/>
              </a:rPr>
              <a:t>                 </a:t>
            </a:r>
            <a:br>
              <a:rPr lang="pl-PL" sz="1800" b="0" dirty="0" smtClean="0">
                <a:effectLst/>
                <a:latin typeface="Centaur" pitchFamily="18" charset="0"/>
              </a:rPr>
            </a:br>
            <a:r>
              <a:rPr lang="pl-PL" sz="1800" b="0" dirty="0" smtClean="0">
                <a:effectLst/>
                <a:latin typeface="Centaur" pitchFamily="18" charset="0"/>
              </a:rPr>
              <a:t>  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r>
              <a:rPr lang="pl-PL" sz="1800" dirty="0" smtClean="0">
                <a:effectLst/>
                <a:latin typeface="Centaur" pitchFamily="18" charset="0"/>
              </a:rPr>
              <a:t>                              </a:t>
            </a:r>
            <a:r>
              <a:rPr lang="pl-PL" sz="2000" dirty="0" smtClean="0">
                <a:effectLst/>
                <a:latin typeface="Centaur" pitchFamily="18" charset="0"/>
              </a:rPr>
              <a:t>Prezes Śląskiego Związku Piłki Ręcznej  : Marcin Zubek </a:t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 Trener koordynator :  Marcin Zubek</a:t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 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endParaRPr lang="pl-PL" dirty="0">
              <a:latin typeface="Centaur" pitchFamily="18" charset="0"/>
            </a:endParaRPr>
          </a:p>
        </p:txBody>
      </p:sp>
      <p:pic>
        <p:nvPicPr>
          <p:cNvPr id="7" name="Symbol zastępczy zawartości 6" descr="piłka ręcz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1214446" cy="1265048"/>
          </a:xfrm>
        </p:spPr>
      </p:pic>
      <p:graphicFrame>
        <p:nvGraphicFramePr>
          <p:cNvPr id="6" name="Wykres 5"/>
          <p:cNvGraphicFramePr/>
          <p:nvPr/>
        </p:nvGraphicFramePr>
        <p:xfrm>
          <a:off x="1142976" y="1571612"/>
          <a:ext cx="6715172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428596" y="4214818"/>
            <a:ext cx="8143932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Piłka ręczna K – 2015- </a:t>
            </a:r>
            <a:r>
              <a:rPr lang="pl-PL" b="1" dirty="0" smtClean="0"/>
              <a:t>305,00</a:t>
            </a:r>
            <a:r>
              <a:rPr lang="pl-PL" dirty="0" smtClean="0"/>
              <a:t>pkt. 3m/16 woj. </a:t>
            </a:r>
            <a:r>
              <a:rPr lang="pl-PL" dirty="0" err="1" smtClean="0"/>
              <a:t>max</a:t>
            </a:r>
            <a:r>
              <a:rPr lang="pl-PL" dirty="0" smtClean="0"/>
              <a:t>. pkt. 2553,14</a:t>
            </a:r>
          </a:p>
          <a:p>
            <a:r>
              <a:rPr lang="pl-PL" dirty="0" smtClean="0"/>
              <a:t>                         2016-</a:t>
            </a:r>
            <a:r>
              <a:rPr lang="pl-PL" b="1" dirty="0" smtClean="0"/>
              <a:t>271,50</a:t>
            </a:r>
            <a:r>
              <a:rPr lang="pl-PL" dirty="0" smtClean="0"/>
              <a:t>pkt. 3m./16 woj. max pkt. 2658,48</a:t>
            </a:r>
          </a:p>
          <a:p>
            <a:r>
              <a:rPr lang="pl-PL" dirty="0" smtClean="0"/>
              <a:t>                         Ilość śląskich klubów punktujących:  8</a:t>
            </a:r>
          </a:p>
          <a:p>
            <a:r>
              <a:rPr lang="pl-PL" dirty="0" smtClean="0"/>
              <a:t>Piłka ręczna M – 2015- </a:t>
            </a:r>
            <a:r>
              <a:rPr lang="pl-PL" b="1" dirty="0" smtClean="0"/>
              <a:t>164,14</a:t>
            </a:r>
            <a:r>
              <a:rPr lang="pl-PL" dirty="0" smtClean="0"/>
              <a:t>pkt. 9m/16 woj. </a:t>
            </a:r>
            <a:r>
              <a:rPr lang="pl-PL" dirty="0" err="1" smtClean="0"/>
              <a:t>max</a:t>
            </a:r>
            <a:r>
              <a:rPr lang="pl-PL" dirty="0" smtClean="0"/>
              <a:t>. pkt. 2794,76</a:t>
            </a:r>
          </a:p>
          <a:p>
            <a:r>
              <a:rPr lang="pl-PL" dirty="0" smtClean="0"/>
              <a:t>                         2016-</a:t>
            </a:r>
            <a:r>
              <a:rPr lang="pl-PL" b="1" dirty="0" smtClean="0"/>
              <a:t>232,00</a:t>
            </a:r>
            <a:r>
              <a:rPr lang="pl-PL" dirty="0" smtClean="0"/>
              <a:t>pkt. 5m./16 woj., max pkt. 2840,93</a:t>
            </a:r>
          </a:p>
          <a:p>
            <a:r>
              <a:rPr lang="pl-PL" dirty="0" smtClean="0"/>
              <a:t>                         Ilość śląskich klubów punktujących:  10</a:t>
            </a:r>
            <a:endParaRPr lang="pl-PL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643074"/>
          </a:xfrm>
        </p:spPr>
        <p:txBody>
          <a:bodyPr>
            <a:normAutofit fontScale="90000"/>
          </a:bodyPr>
          <a:lstStyle/>
          <a:p>
            <a:pPr>
              <a:lnSpc>
                <a:spcPts val="1700"/>
              </a:lnSpc>
            </a:pPr>
            <a:r>
              <a:rPr lang="pl-PL" dirty="0" smtClean="0"/>
              <a:t>            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             </a:t>
            </a:r>
            <a:r>
              <a:rPr lang="pl-PL" sz="3600" dirty="0" smtClean="0">
                <a:latin typeface="Centaur" pitchFamily="18" charset="0"/>
              </a:rPr>
              <a:t>PIŁKA SIATKOWA I PLAŻOWA</a:t>
            </a:r>
            <a:br>
              <a:rPr lang="pl-PL" sz="3600" dirty="0" smtClean="0">
                <a:latin typeface="Centaur" pitchFamily="18" charset="0"/>
              </a:rPr>
            </a:br>
            <a:r>
              <a:rPr lang="pl-PL" sz="1800" b="0" dirty="0" smtClean="0">
                <a:effectLst/>
                <a:latin typeface="Centaur" pitchFamily="18" charset="0"/>
              </a:rPr>
              <a:t>                 </a:t>
            </a:r>
            <a:br>
              <a:rPr lang="pl-PL" sz="1800" b="0" dirty="0" smtClean="0">
                <a:effectLst/>
                <a:latin typeface="Centaur" pitchFamily="18" charset="0"/>
              </a:rPr>
            </a:br>
            <a:r>
              <a:rPr lang="pl-PL" sz="1800" b="0" dirty="0" smtClean="0">
                <a:effectLst/>
                <a:latin typeface="Centaur" pitchFamily="18" charset="0"/>
              </a:rPr>
              <a:t>  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r>
              <a:rPr lang="pl-PL" sz="1800" dirty="0" smtClean="0">
                <a:effectLst/>
                <a:latin typeface="Centaur" pitchFamily="18" charset="0"/>
              </a:rPr>
              <a:t>                              </a:t>
            </a:r>
            <a:r>
              <a:rPr lang="pl-PL" sz="2000" dirty="0" smtClean="0">
                <a:effectLst/>
                <a:latin typeface="Centaur" pitchFamily="18" charset="0"/>
              </a:rPr>
              <a:t>Prezes Śląskiego Związku Piłki Siatkowej :  Marcin Weiner</a:t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  Trener koordynator :  Sebastian Michalak</a:t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  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endParaRPr lang="pl-PL" dirty="0">
              <a:latin typeface="Centaur" pitchFamily="18" charset="0"/>
            </a:endParaRPr>
          </a:p>
        </p:txBody>
      </p:sp>
      <p:pic>
        <p:nvPicPr>
          <p:cNvPr id="8" name="Symbol zastępczy zawartości 7" descr="piłka siatkow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1285884" cy="1251594"/>
          </a:xfrm>
        </p:spPr>
      </p:pic>
      <p:graphicFrame>
        <p:nvGraphicFramePr>
          <p:cNvPr id="6" name="Wykres 5"/>
          <p:cNvGraphicFramePr/>
          <p:nvPr/>
        </p:nvGraphicFramePr>
        <p:xfrm>
          <a:off x="1214414" y="1857364"/>
          <a:ext cx="671517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611560" y="4437112"/>
            <a:ext cx="8072494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Piłka siatkowa K – 2015- </a:t>
            </a:r>
            <a:r>
              <a:rPr lang="pl-PL" b="1" dirty="0" smtClean="0"/>
              <a:t>296,46</a:t>
            </a:r>
            <a:r>
              <a:rPr lang="pl-PL" dirty="0" smtClean="0"/>
              <a:t>pkt. 2m/16 woj. </a:t>
            </a:r>
            <a:r>
              <a:rPr lang="pl-PL" dirty="0" err="1" smtClean="0"/>
              <a:t>max</a:t>
            </a:r>
            <a:r>
              <a:rPr lang="pl-PL" dirty="0" smtClean="0"/>
              <a:t>. pkt. 2719,70</a:t>
            </a:r>
          </a:p>
          <a:p>
            <a:r>
              <a:rPr lang="pl-PL" dirty="0" smtClean="0"/>
              <a:t>                            2016-</a:t>
            </a:r>
            <a:r>
              <a:rPr lang="pl-PL" b="1" dirty="0" smtClean="0"/>
              <a:t>251,80</a:t>
            </a:r>
            <a:r>
              <a:rPr lang="pl-PL" dirty="0" smtClean="0"/>
              <a:t>pkt.  3m./16 woj. max pkt. 2581,47</a:t>
            </a:r>
          </a:p>
          <a:p>
            <a:r>
              <a:rPr lang="pl-PL" dirty="0" smtClean="0"/>
              <a:t>                            Ilość śląskich klubów punktujących:  10</a:t>
            </a:r>
          </a:p>
          <a:p>
            <a:r>
              <a:rPr lang="pl-PL" dirty="0" smtClean="0"/>
              <a:t>Piłka siatkowa M-2015-</a:t>
            </a:r>
            <a:r>
              <a:rPr lang="pl-PL" b="1" dirty="0" smtClean="0"/>
              <a:t>324</a:t>
            </a:r>
            <a:r>
              <a:rPr lang="pl-PL" dirty="0" smtClean="0"/>
              <a:t>pkt. 2m/16 woj. </a:t>
            </a:r>
            <a:r>
              <a:rPr lang="pl-PL" dirty="0" err="1" smtClean="0"/>
              <a:t>max</a:t>
            </a:r>
            <a:r>
              <a:rPr lang="pl-PL" dirty="0" smtClean="0"/>
              <a:t>. pkt. 2795,84</a:t>
            </a:r>
          </a:p>
          <a:p>
            <a:r>
              <a:rPr lang="pl-PL" dirty="0" smtClean="0"/>
              <a:t>                           2016-</a:t>
            </a:r>
            <a:r>
              <a:rPr lang="pl-PL" b="1" dirty="0" smtClean="0"/>
              <a:t>364,06</a:t>
            </a:r>
            <a:r>
              <a:rPr lang="pl-PL" dirty="0" smtClean="0"/>
              <a:t>pkt. 1m./16 woj. max pkt. 2686,47</a:t>
            </a:r>
          </a:p>
          <a:p>
            <a:r>
              <a:rPr lang="pl-PL" dirty="0" smtClean="0"/>
              <a:t>                            Ilość śląskich klubów punktujących:  8</a:t>
            </a:r>
            <a:endParaRPr lang="pl-PL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/>
          </a:bodyPr>
          <a:lstStyle/>
          <a:p>
            <a:r>
              <a:rPr lang="pl-PL" sz="1600" dirty="0" smtClean="0">
                <a:effectLst/>
                <a:latin typeface="Centaur" pitchFamily="18" charset="0"/>
              </a:rPr>
              <a:t>                                         </a:t>
            </a:r>
            <a:r>
              <a:rPr lang="pl-PL" sz="1800" dirty="0" smtClean="0">
                <a:effectLst/>
                <a:latin typeface="Centaur" pitchFamily="18" charset="0"/>
              </a:rPr>
              <a:t>Prezes Śląskiego Związku Piłki Siatkowej :  Marcin Weiner</a:t>
            </a:r>
            <a:br>
              <a:rPr lang="pl-PL" sz="1800" dirty="0" smtClean="0">
                <a:effectLst/>
                <a:latin typeface="Centaur" pitchFamily="18" charset="0"/>
              </a:rPr>
            </a:br>
            <a:r>
              <a:rPr lang="pl-PL" sz="1800" dirty="0" smtClean="0">
                <a:effectLst/>
                <a:latin typeface="Centaur" pitchFamily="18" charset="0"/>
              </a:rPr>
              <a:t>                                                 Trener koordynator :  Waldemar Kawka</a:t>
            </a:r>
            <a:endParaRPr lang="pl-PL" sz="1800" dirty="0"/>
          </a:p>
        </p:txBody>
      </p:sp>
      <p:pic>
        <p:nvPicPr>
          <p:cNvPr id="4" name="Symbol zastępczy zawartości 7" descr="piłka siatkow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1285884" cy="1251594"/>
          </a:xfrm>
        </p:spPr>
      </p:pic>
      <p:pic>
        <p:nvPicPr>
          <p:cNvPr id="5" name="Symbol zastępczy zawartości 7" descr="piłka siatkow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"/>
            <a:ext cx="1174298" cy="1142984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714348" y="4071942"/>
            <a:ext cx="7858180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Piłka plażowa K – 2015- </a:t>
            </a:r>
            <a:r>
              <a:rPr lang="pl-PL" b="1" dirty="0" smtClean="0"/>
              <a:t>115,00</a:t>
            </a:r>
            <a:r>
              <a:rPr lang="pl-PL" dirty="0" smtClean="0"/>
              <a:t>pkt. 1m/15 woj. </a:t>
            </a:r>
            <a:r>
              <a:rPr lang="pl-PL" dirty="0" err="1" smtClean="0"/>
              <a:t>max</a:t>
            </a:r>
            <a:r>
              <a:rPr lang="pl-PL" dirty="0" smtClean="0"/>
              <a:t>. pkt. 489,50</a:t>
            </a:r>
          </a:p>
          <a:p>
            <a:r>
              <a:rPr lang="pl-PL" dirty="0" smtClean="0"/>
              <a:t>                           2016-</a:t>
            </a:r>
            <a:r>
              <a:rPr lang="pl-PL" b="1" dirty="0" smtClean="0"/>
              <a:t>87,00</a:t>
            </a:r>
            <a:r>
              <a:rPr lang="pl-PL" dirty="0" smtClean="0"/>
              <a:t>pkt. 1m./13 woj. max pkt. 434,00</a:t>
            </a:r>
          </a:p>
          <a:p>
            <a:r>
              <a:rPr lang="pl-PL" dirty="0" smtClean="0"/>
              <a:t>                            Ilość śląskich klubów punktujących:  7</a:t>
            </a:r>
          </a:p>
          <a:p>
            <a:r>
              <a:rPr lang="pl-PL" dirty="0" smtClean="0"/>
              <a:t>Piłka plażowa M – 2015-</a:t>
            </a:r>
            <a:r>
              <a:rPr lang="pl-PL" b="1" dirty="0" smtClean="0"/>
              <a:t>93,00</a:t>
            </a:r>
            <a:r>
              <a:rPr lang="pl-PL" dirty="0" smtClean="0"/>
              <a:t>pkt. 1m/16 woj. </a:t>
            </a:r>
            <a:r>
              <a:rPr lang="pl-PL" dirty="0" err="1" smtClean="0"/>
              <a:t>max</a:t>
            </a:r>
            <a:r>
              <a:rPr lang="pl-PL" dirty="0" smtClean="0"/>
              <a:t>. pkt. 531,50</a:t>
            </a:r>
          </a:p>
          <a:p>
            <a:r>
              <a:rPr lang="pl-PL" dirty="0" smtClean="0"/>
              <a:t>                            2016-</a:t>
            </a:r>
            <a:r>
              <a:rPr lang="pl-PL" b="1" dirty="0" smtClean="0"/>
              <a:t>42,00</a:t>
            </a:r>
            <a:r>
              <a:rPr lang="pl-PL" dirty="0" smtClean="0"/>
              <a:t>pkt. 5m./15 woj. max pkt. 522,50</a:t>
            </a:r>
          </a:p>
          <a:p>
            <a:r>
              <a:rPr lang="pl-PL" dirty="0" smtClean="0"/>
              <a:t>                            Ilość śląskich klubów punktujących: 6</a:t>
            </a:r>
          </a:p>
          <a:p>
            <a:endParaRPr lang="pl-PL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</p:nvPr>
        </p:nvGraphicFramePr>
        <p:xfrm>
          <a:off x="857224" y="1428736"/>
          <a:ext cx="7215238" cy="2447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511060"/>
              </p:ext>
            </p:extLst>
          </p:nvPr>
        </p:nvGraphicFramePr>
        <p:xfrm>
          <a:off x="1475655" y="836712"/>
          <a:ext cx="6168009" cy="554461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56003"/>
                <a:gridCol w="2056003"/>
                <a:gridCol w="2056003"/>
              </a:tblGrid>
              <a:tr h="3600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14 sportów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lokata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Województwo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pkt.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małopolskie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1 864,83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 smtClean="0">
                          <a:effectLst/>
                        </a:rPr>
                        <a:t>śląskie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1 179,67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 smtClean="0">
                          <a:effectLst/>
                        </a:rPr>
                        <a:t>dolnośląskie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1 121,59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mazowieckie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822,83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podkarpackie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374,00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6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łódzkie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344,00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podlaskie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313,17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warmińsko-mazurskie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244,75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9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kujawsko-pomorskie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199,00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10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wielkopolskie 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199,00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11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pomorskie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188,00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12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lubelskie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80,50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>
                          <a:effectLst/>
                        </a:rPr>
                        <a:t>13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zachodniopomorskie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65,00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251520" y="260649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Ogólnopolska Olimpiada </a:t>
            </a:r>
            <a:r>
              <a:rPr lang="pl-PL" b="1" dirty="0" smtClean="0"/>
              <a:t>Młodzieży </a:t>
            </a:r>
            <a:r>
              <a:rPr lang="pl-PL" b="1" dirty="0"/>
              <a:t>w Sportach Zimowych </a:t>
            </a:r>
            <a:r>
              <a:rPr lang="pl-PL" b="1" dirty="0">
                <a:solidFill>
                  <a:srgbClr val="FF0000"/>
                </a:solidFill>
              </a:rPr>
              <a:t>Dolny Śląsk 2016</a:t>
            </a:r>
            <a:r>
              <a:rPr lang="pl-PL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0932261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919136"/>
          </a:xfrm>
        </p:spPr>
        <p:txBody>
          <a:bodyPr>
            <a:normAutofit fontScale="90000"/>
          </a:bodyPr>
          <a:lstStyle/>
          <a:p>
            <a:pPr>
              <a:lnSpc>
                <a:spcPts val="1700"/>
              </a:lnSpc>
            </a:pPr>
            <a:r>
              <a:rPr lang="pl-PL" dirty="0" smtClean="0"/>
              <a:t>            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                </a:t>
            </a:r>
            <a:br>
              <a:rPr lang="pl-PL" sz="3600" dirty="0" smtClean="0"/>
            </a:br>
            <a:r>
              <a:rPr lang="pl-PL" sz="3600" dirty="0" smtClean="0"/>
              <a:t>                </a:t>
            </a:r>
            <a:r>
              <a:rPr lang="pl-PL" sz="3600" dirty="0" smtClean="0">
                <a:latin typeface="Centaur" pitchFamily="18" charset="0"/>
              </a:rPr>
              <a:t>PIŁKA WODNA, PŁYWANIE, </a:t>
            </a:r>
            <a:br>
              <a:rPr lang="pl-PL" sz="3600" dirty="0" smtClean="0">
                <a:latin typeface="Centaur" pitchFamily="18" charset="0"/>
              </a:rPr>
            </a:br>
            <a:r>
              <a:rPr lang="pl-PL" sz="3600" dirty="0" smtClean="0">
                <a:latin typeface="Centaur" pitchFamily="18" charset="0"/>
              </a:rPr>
              <a:t/>
            </a:r>
            <a:br>
              <a:rPr lang="pl-PL" sz="3600" dirty="0" smtClean="0">
                <a:latin typeface="Centaur" pitchFamily="18" charset="0"/>
              </a:rPr>
            </a:br>
            <a:r>
              <a:rPr lang="pl-PL" sz="3600" dirty="0" smtClean="0">
                <a:latin typeface="Centaur" pitchFamily="18" charset="0"/>
              </a:rPr>
              <a:t>		         SKOKI DO WODY</a:t>
            </a:r>
            <a:br>
              <a:rPr lang="pl-PL" sz="3600" dirty="0" smtClean="0">
                <a:latin typeface="Centaur" pitchFamily="18" charset="0"/>
              </a:rPr>
            </a:br>
            <a:r>
              <a:rPr lang="pl-PL" sz="3600" dirty="0" smtClean="0">
                <a:latin typeface="Centaur" pitchFamily="18" charset="0"/>
              </a:rPr>
              <a:t/>
            </a:r>
            <a:br>
              <a:rPr lang="pl-PL" sz="3600" dirty="0" smtClean="0">
                <a:latin typeface="Centaur" pitchFamily="18" charset="0"/>
              </a:rPr>
            </a:br>
            <a:r>
              <a:rPr lang="pl-PL" sz="1800" b="0" dirty="0" smtClean="0">
                <a:effectLst/>
                <a:latin typeface="Centaur" pitchFamily="18" charset="0"/>
              </a:rPr>
              <a:t>                  </a:t>
            </a:r>
            <a:r>
              <a:rPr lang="pl-PL" sz="2000" dirty="0" smtClean="0">
                <a:effectLst/>
                <a:latin typeface="Centaur" pitchFamily="18" charset="0"/>
              </a:rPr>
              <a:t>Prezes Śląskiego Okręgowego Związku Pływackiego :  Marek </a:t>
            </a:r>
            <a:r>
              <a:rPr lang="pl-PL" sz="2000" dirty="0" err="1" smtClean="0">
                <a:effectLst/>
                <a:latin typeface="Centaur" pitchFamily="18" charset="0"/>
              </a:rPr>
              <a:t>Jabczyk</a:t>
            </a:r>
            <a:r>
              <a:rPr lang="pl-PL" sz="2000" dirty="0" smtClean="0">
                <a:effectLst/>
                <a:latin typeface="Centaur" pitchFamily="18" charset="0"/>
              </a:rPr>
              <a:t/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Trener koordynator :  Jacek </a:t>
            </a:r>
            <a:r>
              <a:rPr lang="pl-PL" sz="2000" dirty="0" err="1" smtClean="0">
                <a:effectLst/>
                <a:latin typeface="Centaur" pitchFamily="18" charset="0"/>
              </a:rPr>
              <a:t>Liniewiecki</a:t>
            </a:r>
            <a:r>
              <a:rPr lang="pl-PL" sz="2000" dirty="0" smtClean="0">
                <a:effectLst/>
                <a:latin typeface="Centaur" pitchFamily="18" charset="0"/>
              </a:rPr>
              <a:t>, Marek </a:t>
            </a:r>
            <a:r>
              <a:rPr lang="pl-PL" sz="2000" dirty="0" err="1" smtClean="0">
                <a:effectLst/>
                <a:latin typeface="Centaur" pitchFamily="18" charset="0"/>
              </a:rPr>
              <a:t>Jabczyk</a:t>
            </a:r>
            <a:r>
              <a:rPr lang="pl-PL" sz="2000" dirty="0" smtClean="0">
                <a:effectLst/>
                <a:latin typeface="Centaur" pitchFamily="18" charset="0"/>
              </a:rPr>
              <a:t>, Mirosława Gruszka</a:t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      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endParaRPr lang="pl-PL" dirty="0">
              <a:latin typeface="Centaur" pitchFamily="18" charset="0"/>
            </a:endParaRPr>
          </a:p>
        </p:txBody>
      </p:sp>
      <p:pic>
        <p:nvPicPr>
          <p:cNvPr id="7" name="Symbol zastępczy zawartości 6" descr="piłka wod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0"/>
            <a:ext cx="785817" cy="658387"/>
          </a:xfrm>
        </p:spPr>
      </p:pic>
      <p:pic>
        <p:nvPicPr>
          <p:cNvPr id="6" name="Symbol zastępczy zawartości 7" descr="pływan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85819" cy="743909"/>
          </a:xfrm>
          <a:prstGeom prst="rect">
            <a:avLst/>
          </a:prstGeom>
        </p:spPr>
      </p:pic>
      <p:pic>
        <p:nvPicPr>
          <p:cNvPr id="8" name="Symbol zastępczy zawartości 7" descr="skoki do wod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785794"/>
            <a:ext cx="571504" cy="542688"/>
          </a:xfrm>
          <a:prstGeom prst="rect">
            <a:avLst/>
          </a:prstGeom>
        </p:spPr>
      </p:pic>
      <p:graphicFrame>
        <p:nvGraphicFramePr>
          <p:cNvPr id="9" name="Wykres 8"/>
          <p:cNvGraphicFramePr/>
          <p:nvPr/>
        </p:nvGraphicFramePr>
        <p:xfrm>
          <a:off x="1000100" y="2285992"/>
          <a:ext cx="7429552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75463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    </a:t>
            </a:r>
            <a:endParaRPr lang="pl-PL" dirty="0"/>
          </a:p>
        </p:txBody>
      </p:sp>
      <p:pic>
        <p:nvPicPr>
          <p:cNvPr id="5" name="Symbol zastępczy zawartości 7" descr="pływ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7166"/>
            <a:ext cx="785819" cy="743909"/>
          </a:xfrm>
          <a:prstGeom prst="rect">
            <a:avLst/>
          </a:prstGeom>
        </p:spPr>
      </p:pic>
      <p:pic>
        <p:nvPicPr>
          <p:cNvPr id="6" name="Symbol zastępczy zawartości 6" descr="piłka wod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428604"/>
            <a:ext cx="785817" cy="658387"/>
          </a:xfrm>
          <a:prstGeom prst="rect">
            <a:avLst/>
          </a:prstGeom>
        </p:spPr>
      </p:pic>
      <p:pic>
        <p:nvPicPr>
          <p:cNvPr id="7" name="Symbol zastępczy zawartości 7" descr="skoki do wod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500042"/>
            <a:ext cx="571504" cy="54268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428596" y="1857364"/>
            <a:ext cx="8429684" cy="3831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/>
              <a:t>Piłka wodna –         2015-</a:t>
            </a:r>
            <a:r>
              <a:rPr lang="pl-PL" b="1" dirty="0" smtClean="0"/>
              <a:t>73,14</a:t>
            </a:r>
            <a:r>
              <a:rPr lang="pl-PL" dirty="0" smtClean="0"/>
              <a:t>pkt. 2m/7 woj. </a:t>
            </a:r>
            <a:r>
              <a:rPr lang="pl-PL" dirty="0" err="1" smtClean="0"/>
              <a:t>max</a:t>
            </a:r>
            <a:r>
              <a:rPr lang="pl-PL" dirty="0" smtClean="0"/>
              <a:t>. pkt. 440,71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                              2016-</a:t>
            </a:r>
            <a:r>
              <a:rPr lang="pl-PL" b="1" dirty="0" smtClean="0"/>
              <a:t>51,30</a:t>
            </a:r>
            <a:r>
              <a:rPr lang="pl-PL" dirty="0" smtClean="0"/>
              <a:t>pkt. 4m./7 woj. max pkt. 352,66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                              Ilość śląskich klubów punktujących:  1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Pływanie –              2015-</a:t>
            </a:r>
            <a:r>
              <a:rPr lang="pl-PL" b="1" dirty="0" smtClean="0"/>
              <a:t>883,25</a:t>
            </a:r>
            <a:r>
              <a:rPr lang="pl-PL" dirty="0" smtClean="0"/>
              <a:t>pkt. 4m/16 woj. </a:t>
            </a:r>
            <a:r>
              <a:rPr lang="pl-PL" dirty="0" err="1" smtClean="0"/>
              <a:t>max</a:t>
            </a:r>
            <a:r>
              <a:rPr lang="pl-PL" dirty="0" smtClean="0"/>
              <a:t>. pkt. 7834,25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                              2016-</a:t>
            </a:r>
            <a:r>
              <a:rPr lang="pl-PL" b="1" dirty="0" smtClean="0"/>
              <a:t>827,00</a:t>
            </a:r>
            <a:r>
              <a:rPr lang="pl-PL" dirty="0" smtClean="0"/>
              <a:t>pkt. 4m./16 woj. max pkt. 7508,50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                              Ilość śląskich klubów punktujących:  20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Skoki do wody –     2015-</a:t>
            </a:r>
            <a:r>
              <a:rPr lang="pl-PL" b="1" dirty="0" smtClean="0"/>
              <a:t>100,00</a:t>
            </a:r>
            <a:r>
              <a:rPr lang="pl-PL" dirty="0" smtClean="0"/>
              <a:t>pkt. 3m/3 woj. </a:t>
            </a:r>
            <a:r>
              <a:rPr lang="pl-PL" dirty="0" err="1" smtClean="0"/>
              <a:t>max</a:t>
            </a:r>
            <a:r>
              <a:rPr lang="pl-PL" dirty="0" smtClean="0"/>
              <a:t>. pkt. 621,00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                             2016- </a:t>
            </a:r>
            <a:r>
              <a:rPr lang="pl-PL" b="1" dirty="0" smtClean="0"/>
              <a:t>136,00</a:t>
            </a:r>
            <a:r>
              <a:rPr lang="pl-PL" dirty="0" smtClean="0"/>
              <a:t>pkt. 3m./3 woj. max pkt. 616,50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                              Ilość śląskich klubów punktujących:  4</a:t>
            </a:r>
            <a:endParaRPr lang="pl-PL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2071702"/>
          </a:xfrm>
        </p:spPr>
        <p:txBody>
          <a:bodyPr>
            <a:normAutofit/>
          </a:bodyPr>
          <a:lstStyle/>
          <a:p>
            <a:pPr>
              <a:lnSpc>
                <a:spcPts val="1700"/>
              </a:lnSpc>
            </a:pPr>
            <a:r>
              <a:rPr lang="pl-PL" dirty="0" smtClean="0"/>
              <a:t>            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              </a:t>
            </a:r>
            <a:r>
              <a:rPr lang="pl-PL" sz="3600" dirty="0" smtClean="0">
                <a:latin typeface="Centaur" pitchFamily="18" charset="0"/>
              </a:rPr>
              <a:t>PODNOSZENIE CIĘŻARÓW</a:t>
            </a:r>
            <a:br>
              <a:rPr lang="pl-PL" sz="3600" dirty="0" smtClean="0">
                <a:latin typeface="Centaur" pitchFamily="18" charset="0"/>
              </a:rPr>
            </a:br>
            <a:r>
              <a:rPr lang="pl-PL" sz="1800" b="0" dirty="0" smtClean="0">
                <a:effectLst/>
                <a:latin typeface="Centaur" pitchFamily="18" charset="0"/>
              </a:rPr>
              <a:t>                 </a:t>
            </a:r>
            <a:br>
              <a:rPr lang="pl-PL" sz="1800" b="0" dirty="0" smtClean="0">
                <a:effectLst/>
                <a:latin typeface="Centaur" pitchFamily="18" charset="0"/>
              </a:rPr>
            </a:br>
            <a:r>
              <a:rPr lang="pl-PL" sz="1800" b="0" dirty="0" smtClean="0">
                <a:effectLst/>
                <a:latin typeface="Centaur" pitchFamily="18" charset="0"/>
              </a:rPr>
              <a:t>  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r>
              <a:rPr lang="pl-PL" sz="1800" dirty="0" smtClean="0">
                <a:effectLst/>
                <a:latin typeface="Centaur" pitchFamily="18" charset="0"/>
              </a:rPr>
              <a:t>                              </a:t>
            </a:r>
            <a:r>
              <a:rPr lang="pl-PL" sz="2000" dirty="0" smtClean="0">
                <a:effectLst/>
                <a:latin typeface="Centaur" pitchFamily="18" charset="0"/>
              </a:rPr>
              <a:t>Prezes Śląskiego Związku Podnoszenia Ciężarów:  Jerzy </a:t>
            </a:r>
            <a:r>
              <a:rPr lang="pl-PL" sz="2000" dirty="0" err="1" smtClean="0">
                <a:effectLst/>
                <a:latin typeface="Centaur" pitchFamily="18" charset="0"/>
              </a:rPr>
              <a:t>Michura</a:t>
            </a:r>
            <a:r>
              <a:rPr lang="pl-PL" sz="2000" dirty="0" smtClean="0">
                <a:effectLst/>
                <a:latin typeface="Centaur" pitchFamily="18" charset="0"/>
              </a:rPr>
              <a:t>                                        	            Trener koordynator :  Roman </a:t>
            </a:r>
            <a:r>
              <a:rPr lang="pl-PL" sz="2000" dirty="0" err="1" smtClean="0">
                <a:effectLst/>
                <a:latin typeface="Centaur" pitchFamily="18" charset="0"/>
              </a:rPr>
              <a:t>Wanot</a:t>
            </a:r>
            <a:r>
              <a:rPr lang="pl-PL" sz="2000" dirty="0" smtClean="0">
                <a:effectLst/>
                <a:latin typeface="Centaur" pitchFamily="18" charset="0"/>
              </a:rPr>
              <a:t/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  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endParaRPr lang="pl-PL" dirty="0">
              <a:latin typeface="Centaur" pitchFamily="18" charset="0"/>
            </a:endParaRPr>
          </a:p>
        </p:txBody>
      </p:sp>
      <p:pic>
        <p:nvPicPr>
          <p:cNvPr id="7" name="Symbol zastępczy zawartości 6" descr="podnoszenie ciężaró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19" y="214290"/>
            <a:ext cx="1231551" cy="1214446"/>
          </a:xfrm>
        </p:spPr>
      </p:pic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3260219524"/>
              </p:ext>
            </p:extLst>
          </p:nvPr>
        </p:nvGraphicFramePr>
        <p:xfrm>
          <a:off x="1043608" y="1772816"/>
          <a:ext cx="6715172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59426"/>
              </p:ext>
            </p:extLst>
          </p:nvPr>
        </p:nvGraphicFramePr>
        <p:xfrm>
          <a:off x="1285852" y="4572008"/>
          <a:ext cx="7215238" cy="1285884"/>
        </p:xfrm>
        <a:graphic>
          <a:graphicData uri="http://schemas.openxmlformats.org/drawingml/2006/table">
            <a:tbl>
              <a:tblPr/>
              <a:tblGrid>
                <a:gridCol w="7215238"/>
              </a:tblGrid>
              <a:tr h="1285884">
                <a:tc>
                  <a:txBody>
                    <a:bodyPr/>
                    <a:lstStyle/>
                    <a:p>
                      <a:r>
                        <a:rPr lang="pl-PL" baseline="0" dirty="0" smtClean="0"/>
                        <a:t>2015-7m./15woj. </a:t>
                      </a:r>
                      <a:r>
                        <a:rPr lang="pl-PL" baseline="0" dirty="0" err="1" smtClean="0"/>
                        <a:t>max</a:t>
                      </a:r>
                      <a:r>
                        <a:rPr lang="pl-PL" baseline="0" dirty="0" smtClean="0"/>
                        <a:t>. </a:t>
                      </a:r>
                      <a:r>
                        <a:rPr lang="pl-PL" baseline="0" dirty="0" err="1" smtClean="0"/>
                        <a:t>ilośc</a:t>
                      </a:r>
                      <a:r>
                        <a:rPr lang="pl-PL" baseline="0" dirty="0" smtClean="0"/>
                        <a:t> pkt. do zdobycia 3784,00</a:t>
                      </a:r>
                    </a:p>
                    <a:p>
                      <a:r>
                        <a:rPr lang="pl-PL" baseline="0" dirty="0" smtClean="0"/>
                        <a:t>2016- 7m./16 woj. max ilość pkt. do zdobycia  3737,00</a:t>
                      </a:r>
                    </a:p>
                    <a:p>
                      <a:r>
                        <a:rPr lang="pl-PL" baseline="0" dirty="0" smtClean="0"/>
                        <a:t>ilość śląskich klubów punktujących:  8</a:t>
                      </a:r>
                      <a:endParaRPr lang="pl-PL" dirty="0" smtClean="0"/>
                    </a:p>
                    <a:p>
                      <a:endParaRPr lang="pl-P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714512"/>
          </a:xfrm>
        </p:spPr>
        <p:txBody>
          <a:bodyPr>
            <a:normAutofit fontScale="90000"/>
          </a:bodyPr>
          <a:lstStyle/>
          <a:p>
            <a:pPr>
              <a:lnSpc>
                <a:spcPts val="1700"/>
              </a:lnSpc>
            </a:pPr>
            <a:r>
              <a:rPr lang="pl-PL" dirty="0" smtClean="0"/>
              <a:t>            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                           </a:t>
            </a:r>
            <a:r>
              <a:rPr lang="pl-PL" sz="3600" dirty="0" smtClean="0">
                <a:latin typeface="Centaur" pitchFamily="18" charset="0"/>
              </a:rPr>
              <a:t>RUGBY</a:t>
            </a:r>
            <a:br>
              <a:rPr lang="pl-PL" sz="3600" dirty="0" smtClean="0">
                <a:latin typeface="Centaur" pitchFamily="18" charset="0"/>
              </a:rPr>
            </a:br>
            <a:r>
              <a:rPr lang="pl-PL" sz="1800" b="0" dirty="0" smtClean="0">
                <a:effectLst/>
                <a:latin typeface="Centaur" pitchFamily="18" charset="0"/>
              </a:rPr>
              <a:t>                 </a:t>
            </a:r>
            <a:br>
              <a:rPr lang="pl-PL" sz="1800" b="0" dirty="0" smtClean="0">
                <a:effectLst/>
                <a:latin typeface="Centaur" pitchFamily="18" charset="0"/>
              </a:rPr>
            </a:br>
            <a:r>
              <a:rPr lang="pl-PL" sz="1800" b="0" dirty="0" smtClean="0">
                <a:effectLst/>
                <a:latin typeface="Centaur" pitchFamily="18" charset="0"/>
              </a:rPr>
              <a:t>  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r>
              <a:rPr lang="pl-PL" sz="1800" dirty="0" smtClean="0">
                <a:effectLst/>
                <a:latin typeface="Centaur" pitchFamily="18" charset="0"/>
              </a:rPr>
              <a:t>                              </a:t>
            </a:r>
            <a:r>
              <a:rPr lang="pl-PL" sz="2000" dirty="0" smtClean="0">
                <a:effectLst/>
                <a:latin typeface="Centaur" pitchFamily="18" charset="0"/>
              </a:rPr>
              <a:t>Prezes Śląskiego Związku Rugby :  Rafał </a:t>
            </a:r>
            <a:r>
              <a:rPr lang="pl-PL" sz="2000" dirty="0" err="1" smtClean="0">
                <a:effectLst/>
                <a:latin typeface="Centaur" pitchFamily="18" charset="0"/>
              </a:rPr>
              <a:t>Kubicz</a:t>
            </a:r>
            <a:r>
              <a:rPr lang="pl-PL" sz="2000" dirty="0" smtClean="0">
                <a:effectLst/>
                <a:latin typeface="Centaur" pitchFamily="18" charset="0"/>
              </a:rPr>
              <a:t/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  Trener koordynator :  Dariusz Wolan</a:t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  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endParaRPr lang="pl-PL" dirty="0">
              <a:latin typeface="Centaur" pitchFamily="18" charset="0"/>
            </a:endParaRPr>
          </a:p>
        </p:txBody>
      </p:sp>
      <p:pic>
        <p:nvPicPr>
          <p:cNvPr id="8" name="Symbol zastępczy zawartości 7" descr="rugb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71414"/>
            <a:ext cx="1428760" cy="1428760"/>
          </a:xfrm>
        </p:spPr>
      </p:pic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2296804132"/>
              </p:ext>
            </p:extLst>
          </p:nvPr>
        </p:nvGraphicFramePr>
        <p:xfrm>
          <a:off x="971600" y="1714488"/>
          <a:ext cx="6715172" cy="2341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727588"/>
              </p:ext>
            </p:extLst>
          </p:nvPr>
        </p:nvGraphicFramePr>
        <p:xfrm>
          <a:off x="1285852" y="4429132"/>
          <a:ext cx="6807200" cy="1285884"/>
        </p:xfrm>
        <a:graphic>
          <a:graphicData uri="http://schemas.openxmlformats.org/drawingml/2006/table">
            <a:tbl>
              <a:tblPr/>
              <a:tblGrid>
                <a:gridCol w="6807200"/>
              </a:tblGrid>
              <a:tr h="1285884">
                <a:tc>
                  <a:txBody>
                    <a:bodyPr/>
                    <a:lstStyle/>
                    <a:p>
                      <a:r>
                        <a:rPr lang="pl-PL" baseline="0" dirty="0" smtClean="0"/>
                        <a:t>2015-8m./8 woj. </a:t>
                      </a:r>
                      <a:r>
                        <a:rPr lang="pl-PL" baseline="0" dirty="0" err="1" smtClean="0"/>
                        <a:t>max</a:t>
                      </a:r>
                      <a:r>
                        <a:rPr lang="pl-PL" baseline="0" dirty="0" smtClean="0"/>
                        <a:t>. ilość pkt. do zdobycia 810,45</a:t>
                      </a:r>
                    </a:p>
                    <a:p>
                      <a:r>
                        <a:rPr lang="pl-PL" baseline="0" dirty="0" smtClean="0"/>
                        <a:t>2016-9m./9 woj. max ilość pkt. do zdobycia 816,20</a:t>
                      </a:r>
                    </a:p>
                    <a:p>
                      <a:r>
                        <a:rPr lang="pl-PL" baseline="0" dirty="0" smtClean="0"/>
                        <a:t>ilość śląskich klubów punktujących:  1</a:t>
                      </a:r>
                      <a:endParaRPr lang="pl-PL" dirty="0" smtClean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857388"/>
          </a:xfrm>
        </p:spPr>
        <p:txBody>
          <a:bodyPr>
            <a:normAutofit fontScale="90000"/>
          </a:bodyPr>
          <a:lstStyle/>
          <a:p>
            <a:pPr>
              <a:lnSpc>
                <a:spcPts val="1700"/>
              </a:lnSpc>
            </a:pPr>
            <a:r>
              <a:rPr lang="pl-PL" dirty="0" smtClean="0"/>
              <a:t>            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                 </a:t>
            </a:r>
            <a:r>
              <a:rPr lang="pl-PL" sz="3600" dirty="0" smtClean="0">
                <a:latin typeface="Centaur" pitchFamily="18" charset="0"/>
              </a:rPr>
              <a:t>SPORTY SANECZKOWE</a:t>
            </a:r>
            <a:br>
              <a:rPr lang="pl-PL" sz="3600" dirty="0" smtClean="0">
                <a:latin typeface="Centaur" pitchFamily="18" charset="0"/>
              </a:rPr>
            </a:br>
            <a:r>
              <a:rPr lang="pl-PL" sz="3600" dirty="0" smtClean="0">
                <a:latin typeface="Centaur" pitchFamily="18" charset="0"/>
              </a:rPr>
              <a:t/>
            </a:r>
            <a:br>
              <a:rPr lang="pl-PL" sz="3600" dirty="0" smtClean="0">
                <a:latin typeface="Centaur" pitchFamily="18" charset="0"/>
              </a:rPr>
            </a:br>
            <a:r>
              <a:rPr lang="pl-PL" sz="1800" b="0" dirty="0" smtClean="0">
                <a:effectLst/>
                <a:latin typeface="Centaur" pitchFamily="18" charset="0"/>
              </a:rPr>
              <a:t>                        </a:t>
            </a:r>
            <a:r>
              <a:rPr lang="pl-PL" sz="1800" dirty="0" smtClean="0">
                <a:effectLst/>
                <a:latin typeface="Centaur" pitchFamily="18" charset="0"/>
              </a:rPr>
              <a:t>Prezes </a:t>
            </a:r>
            <a:r>
              <a:rPr lang="pl-PL" sz="1800" dirty="0">
                <a:effectLst/>
                <a:latin typeface="Centaur" pitchFamily="18" charset="0"/>
              </a:rPr>
              <a:t>Okręgowego Związku Sportów Saneczkowych :  Dorota Honkisz                    	     </a:t>
            </a:r>
            <a:r>
              <a:rPr lang="pl-PL" sz="1800" dirty="0" smtClean="0">
                <a:effectLst/>
                <a:latin typeface="Centaur" pitchFamily="18" charset="0"/>
              </a:rPr>
              <a:t>  Trener </a:t>
            </a:r>
            <a:r>
              <a:rPr lang="pl-PL" sz="1800" dirty="0">
                <a:effectLst/>
                <a:latin typeface="Centaur" pitchFamily="18" charset="0"/>
              </a:rPr>
              <a:t>koordynator :  Krzysztof Orszulik</a:t>
            </a:r>
            <a:r>
              <a:rPr lang="pl-PL" sz="2400" dirty="0">
                <a:effectLst/>
                <a:latin typeface="Centaur" pitchFamily="18" charset="0"/>
              </a:rPr>
              <a:t/>
            </a:r>
            <a:br>
              <a:rPr lang="pl-PL" sz="2400" dirty="0">
                <a:effectLst/>
                <a:latin typeface="Centaur" pitchFamily="18" charset="0"/>
              </a:rPr>
            </a:br>
            <a:r>
              <a:rPr lang="pl-PL" sz="1800" b="0" dirty="0" smtClean="0">
                <a:effectLst/>
                <a:latin typeface="Centaur" pitchFamily="18" charset="0"/>
              </a:rPr>
              <a:t/>
            </a:r>
            <a:br>
              <a:rPr lang="pl-PL" sz="1800" b="0" dirty="0" smtClean="0">
                <a:effectLst/>
                <a:latin typeface="Centaur" pitchFamily="18" charset="0"/>
              </a:rPr>
            </a:br>
            <a:r>
              <a:rPr lang="pl-PL" sz="1800" b="0" dirty="0" smtClean="0">
                <a:effectLst/>
                <a:latin typeface="Centaur" pitchFamily="18" charset="0"/>
              </a:rPr>
              <a:t>  </a:t>
            </a:r>
            <a:r>
              <a:rPr lang="pl-PL" sz="1600" dirty="0" smtClean="0">
                <a:effectLst/>
                <a:latin typeface="Centaur" pitchFamily="18" charset="0"/>
              </a:rPr>
              <a:t/>
            </a:r>
            <a:br>
              <a:rPr lang="pl-PL" sz="1600" dirty="0" smtClean="0">
                <a:effectLst/>
                <a:latin typeface="Centaur" pitchFamily="18" charset="0"/>
              </a:rPr>
            </a:br>
            <a:r>
              <a:rPr lang="pl-PL" sz="1600" dirty="0" smtClean="0">
                <a:effectLst/>
                <a:latin typeface="Centaur" pitchFamily="18" charset="0"/>
              </a:rPr>
              <a:t>                   </a:t>
            </a:r>
            <a:r>
              <a:rPr lang="pl-PL" sz="2000" dirty="0" smtClean="0">
                <a:effectLst/>
                <a:latin typeface="Centaur" pitchFamily="18" charset="0"/>
              </a:rPr>
              <a:t>                    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endParaRPr lang="pl-PL" dirty="0">
              <a:latin typeface="Centaur" pitchFamily="18" charset="0"/>
            </a:endParaRPr>
          </a:p>
        </p:txBody>
      </p:sp>
      <p:pic>
        <p:nvPicPr>
          <p:cNvPr id="7" name="Symbol zastępczy zawartości 6" descr="san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285884" cy="1285884"/>
          </a:xfrm>
        </p:spPr>
      </p:pic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2650239725"/>
              </p:ext>
            </p:extLst>
          </p:nvPr>
        </p:nvGraphicFramePr>
        <p:xfrm>
          <a:off x="971600" y="1772816"/>
          <a:ext cx="6715172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499627"/>
              </p:ext>
            </p:extLst>
          </p:nvPr>
        </p:nvGraphicFramePr>
        <p:xfrm>
          <a:off x="1142976" y="4429132"/>
          <a:ext cx="6868160" cy="1366218"/>
        </p:xfrm>
        <a:graphic>
          <a:graphicData uri="http://schemas.openxmlformats.org/drawingml/2006/table">
            <a:tbl>
              <a:tblPr/>
              <a:tblGrid>
                <a:gridCol w="6868160"/>
              </a:tblGrid>
              <a:tr h="1366218">
                <a:tc>
                  <a:txBody>
                    <a:bodyPr/>
                    <a:lstStyle/>
                    <a:p>
                      <a:r>
                        <a:rPr lang="pl-PL" baseline="0" dirty="0" smtClean="0"/>
                        <a:t>2015-3m./5woj. </a:t>
                      </a:r>
                      <a:r>
                        <a:rPr lang="pl-PL" baseline="0" dirty="0" err="1" smtClean="0"/>
                        <a:t>max</a:t>
                      </a:r>
                      <a:r>
                        <a:rPr lang="pl-PL" baseline="0" dirty="0" smtClean="0"/>
                        <a:t>. ilość pkt. do zdobycia 1096,50</a:t>
                      </a:r>
                    </a:p>
                    <a:p>
                      <a:r>
                        <a:rPr lang="pl-PL" baseline="0" dirty="0" smtClean="0"/>
                        <a:t>2016-3m./5 woj. max ilość pkt. do zdobycia  1122,50</a:t>
                      </a:r>
                    </a:p>
                    <a:p>
                      <a:r>
                        <a:rPr lang="pl-PL" baseline="0" dirty="0" smtClean="0"/>
                        <a:t>ilość śląskich klubów punktujących:  4</a:t>
                      </a:r>
                      <a:endParaRPr lang="pl-PL" dirty="0" smtClean="0"/>
                    </a:p>
                    <a:p>
                      <a:endParaRPr lang="pl-P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857388"/>
          </a:xfrm>
        </p:spPr>
        <p:txBody>
          <a:bodyPr>
            <a:normAutofit fontScale="90000"/>
          </a:bodyPr>
          <a:lstStyle/>
          <a:p>
            <a:pPr>
              <a:lnSpc>
                <a:spcPts val="1700"/>
              </a:lnSpc>
            </a:pPr>
            <a:r>
              <a:rPr lang="pl-PL" dirty="0" smtClean="0"/>
              <a:t>            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                 </a:t>
            </a:r>
            <a:r>
              <a:rPr lang="pl-PL" sz="3600" dirty="0" smtClean="0">
                <a:latin typeface="Centaur" pitchFamily="18" charset="0"/>
              </a:rPr>
              <a:t>SNOWBOARD</a:t>
            </a:r>
            <a:br>
              <a:rPr lang="pl-PL" sz="3600" dirty="0" smtClean="0">
                <a:latin typeface="Centaur" pitchFamily="18" charset="0"/>
              </a:rPr>
            </a:br>
            <a:r>
              <a:rPr lang="pl-PL" sz="1800" b="0" dirty="0" smtClean="0">
                <a:effectLst/>
                <a:latin typeface="Centaur" pitchFamily="18" charset="0"/>
              </a:rPr>
              <a:t>                 </a:t>
            </a:r>
            <a:br>
              <a:rPr lang="pl-PL" sz="1800" b="0" dirty="0" smtClean="0">
                <a:effectLst/>
                <a:latin typeface="Centaur" pitchFamily="18" charset="0"/>
              </a:rPr>
            </a:br>
            <a:r>
              <a:rPr lang="pl-PL" sz="1800" b="0" dirty="0" smtClean="0">
                <a:effectLst/>
                <a:latin typeface="Centaur" pitchFamily="18" charset="0"/>
              </a:rPr>
              <a:t>  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r>
              <a:rPr lang="pl-PL" sz="1800" dirty="0" smtClean="0">
                <a:effectLst/>
                <a:latin typeface="Centaur" pitchFamily="18" charset="0"/>
              </a:rPr>
              <a:t>                       </a:t>
            </a:r>
            <a:r>
              <a:rPr lang="pl-PL" sz="2000" dirty="0" smtClean="0">
                <a:effectLst/>
                <a:latin typeface="Centaur" pitchFamily="18" charset="0"/>
              </a:rPr>
              <a:t>Prezes Śląsko-Beskidzkiego Związku Narciarskiego: </a:t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			Andrzej Wąsowicz                     </a:t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>
                <a:effectLst/>
                <a:latin typeface="Centaur" pitchFamily="18" charset="0"/>
              </a:rPr>
              <a:t>	 </a:t>
            </a:r>
            <a:r>
              <a:rPr lang="pl-PL" sz="2000" dirty="0" smtClean="0">
                <a:effectLst/>
                <a:latin typeface="Centaur" pitchFamily="18" charset="0"/>
              </a:rPr>
              <a:t>   Trener koordynator :  Michał Andrzejewski</a:t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endParaRPr lang="pl-PL" dirty="0">
              <a:latin typeface="Centaur" pitchFamily="18" charset="0"/>
            </a:endParaRPr>
          </a:p>
        </p:txBody>
      </p:sp>
      <p:pic>
        <p:nvPicPr>
          <p:cNvPr id="7" name="Symbol zastępczy zawartości 6" descr="snowboa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89"/>
            <a:ext cx="1428760" cy="1237097"/>
          </a:xfrm>
        </p:spPr>
      </p:pic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309033334"/>
              </p:ext>
            </p:extLst>
          </p:nvPr>
        </p:nvGraphicFramePr>
        <p:xfrm>
          <a:off x="971600" y="1857364"/>
          <a:ext cx="6715172" cy="2343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788212"/>
              </p:ext>
            </p:extLst>
          </p:nvPr>
        </p:nvGraphicFramePr>
        <p:xfrm>
          <a:off x="1142976" y="4500570"/>
          <a:ext cx="6492240" cy="1213182"/>
        </p:xfrm>
        <a:graphic>
          <a:graphicData uri="http://schemas.openxmlformats.org/drawingml/2006/table">
            <a:tbl>
              <a:tblPr/>
              <a:tblGrid>
                <a:gridCol w="6492240"/>
              </a:tblGrid>
              <a:tr h="1213182">
                <a:tc>
                  <a:txBody>
                    <a:bodyPr/>
                    <a:lstStyle/>
                    <a:p>
                      <a:r>
                        <a:rPr lang="pl-PL" baseline="0" dirty="0" smtClean="0"/>
                        <a:t>2015-3m./5woj. </a:t>
                      </a:r>
                      <a:r>
                        <a:rPr lang="pl-PL" baseline="0" dirty="0" err="1" smtClean="0"/>
                        <a:t>max</a:t>
                      </a:r>
                      <a:r>
                        <a:rPr lang="pl-PL" baseline="0" dirty="0" smtClean="0"/>
                        <a:t>. </a:t>
                      </a:r>
                      <a:r>
                        <a:rPr lang="pl-PL" baseline="0" dirty="0" err="1" smtClean="0"/>
                        <a:t>ilośc</a:t>
                      </a:r>
                      <a:r>
                        <a:rPr lang="pl-PL" baseline="0" dirty="0" smtClean="0"/>
                        <a:t> pkt. do zdobycia 1350,00</a:t>
                      </a:r>
                    </a:p>
                    <a:p>
                      <a:r>
                        <a:rPr lang="pl-PL" baseline="0" dirty="0" smtClean="0"/>
                        <a:t>2016-3m./5 woj. max ilość pkt. do zdobycia 1360,00</a:t>
                      </a:r>
                    </a:p>
                    <a:p>
                      <a:r>
                        <a:rPr lang="pl-PL" baseline="0" dirty="0" smtClean="0"/>
                        <a:t>ilość śląskich klubów punktujących:  3</a:t>
                      </a:r>
                      <a:endParaRPr lang="pl-PL" dirty="0" smtClean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2071702"/>
          </a:xfrm>
        </p:spPr>
        <p:txBody>
          <a:bodyPr>
            <a:normAutofit/>
          </a:bodyPr>
          <a:lstStyle/>
          <a:p>
            <a:pPr>
              <a:lnSpc>
                <a:spcPts val="1700"/>
              </a:lnSpc>
            </a:pPr>
            <a:r>
              <a:rPr lang="pl-PL" dirty="0" smtClean="0"/>
              <a:t>            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              </a:t>
            </a:r>
            <a:r>
              <a:rPr lang="pl-PL" sz="3600" dirty="0" smtClean="0">
                <a:latin typeface="Centaur" pitchFamily="18" charset="0"/>
              </a:rPr>
              <a:t>STRZELECTWO SPORTOWE</a:t>
            </a:r>
            <a:br>
              <a:rPr lang="pl-PL" sz="3600" dirty="0" smtClean="0">
                <a:latin typeface="Centaur" pitchFamily="18" charset="0"/>
              </a:rPr>
            </a:br>
            <a:r>
              <a:rPr lang="pl-PL" sz="1800" b="0" dirty="0" smtClean="0">
                <a:effectLst/>
                <a:latin typeface="Centaur" pitchFamily="18" charset="0"/>
              </a:rPr>
              <a:t>                 </a:t>
            </a:r>
            <a:br>
              <a:rPr lang="pl-PL" sz="1800" b="0" dirty="0" smtClean="0">
                <a:effectLst/>
                <a:latin typeface="Centaur" pitchFamily="18" charset="0"/>
              </a:rPr>
            </a:br>
            <a:r>
              <a:rPr lang="pl-PL" sz="1800" b="0" dirty="0" smtClean="0">
                <a:effectLst/>
                <a:latin typeface="Centaur" pitchFamily="18" charset="0"/>
              </a:rPr>
              <a:t>  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r>
              <a:rPr lang="pl-PL" sz="1800" dirty="0" smtClean="0">
                <a:effectLst/>
                <a:latin typeface="Centaur" pitchFamily="18" charset="0"/>
              </a:rPr>
              <a:t>                         </a:t>
            </a:r>
            <a:r>
              <a:rPr lang="pl-PL" sz="2000" dirty="0" smtClean="0">
                <a:effectLst/>
                <a:latin typeface="Centaur" pitchFamily="18" charset="0"/>
              </a:rPr>
              <a:t>Prezes Śląskiego Związku Strzelectwa Sportowego : </a:t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			            Krzysztof </a:t>
            </a:r>
            <a:r>
              <a:rPr lang="pl-PL" sz="2000" dirty="0" err="1" smtClean="0">
                <a:effectLst/>
                <a:latin typeface="Centaur" pitchFamily="18" charset="0"/>
              </a:rPr>
              <a:t>Rymski</a:t>
            </a:r>
            <a:r>
              <a:rPr lang="pl-PL" sz="2000" dirty="0" smtClean="0">
                <a:effectLst/>
                <a:latin typeface="Centaur" pitchFamily="18" charset="0"/>
              </a:rPr>
              <a:t/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trener koordynator :  Krzysztof </a:t>
            </a:r>
            <a:r>
              <a:rPr lang="pl-PL" sz="2000" dirty="0" err="1" smtClean="0">
                <a:effectLst/>
                <a:latin typeface="Centaur" pitchFamily="18" charset="0"/>
              </a:rPr>
              <a:t>Rymski</a:t>
            </a:r>
            <a:r>
              <a:rPr lang="pl-PL" sz="2000" dirty="0" smtClean="0">
                <a:effectLst/>
                <a:latin typeface="Centaur" pitchFamily="18" charset="0"/>
              </a:rPr>
              <a:t/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endParaRPr lang="pl-PL" dirty="0">
              <a:latin typeface="Centaur" pitchFamily="18" charset="0"/>
            </a:endParaRPr>
          </a:p>
        </p:txBody>
      </p:sp>
      <p:pic>
        <p:nvPicPr>
          <p:cNvPr id="8" name="Symbol zastępczy zawartości 7" descr="strzelectw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7" y="285728"/>
            <a:ext cx="1283843" cy="1214446"/>
          </a:xfrm>
        </p:spPr>
      </p:pic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638745892"/>
              </p:ext>
            </p:extLst>
          </p:nvPr>
        </p:nvGraphicFramePr>
        <p:xfrm>
          <a:off x="1043608" y="1844824"/>
          <a:ext cx="671517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413621"/>
              </p:ext>
            </p:extLst>
          </p:nvPr>
        </p:nvGraphicFramePr>
        <p:xfrm>
          <a:off x="1285852" y="4714884"/>
          <a:ext cx="6593840" cy="1285884"/>
        </p:xfrm>
        <a:graphic>
          <a:graphicData uri="http://schemas.openxmlformats.org/drawingml/2006/table">
            <a:tbl>
              <a:tblPr/>
              <a:tblGrid>
                <a:gridCol w="6593840"/>
              </a:tblGrid>
              <a:tr h="1285884">
                <a:tc>
                  <a:txBody>
                    <a:bodyPr/>
                    <a:lstStyle/>
                    <a:p>
                      <a:r>
                        <a:rPr lang="pl-PL" baseline="0" dirty="0" smtClean="0"/>
                        <a:t>2015-11m./16woj. </a:t>
                      </a:r>
                      <a:r>
                        <a:rPr lang="pl-PL" baseline="0" dirty="0" err="1" smtClean="0"/>
                        <a:t>max</a:t>
                      </a:r>
                      <a:r>
                        <a:rPr lang="pl-PL" baseline="0" dirty="0" smtClean="0"/>
                        <a:t>. </a:t>
                      </a:r>
                      <a:r>
                        <a:rPr lang="pl-PL" baseline="0" dirty="0" err="1" smtClean="0"/>
                        <a:t>ilośc</a:t>
                      </a:r>
                      <a:r>
                        <a:rPr lang="pl-PL" baseline="0" dirty="0" smtClean="0"/>
                        <a:t> pkt. do zdobycia 4131,00</a:t>
                      </a:r>
                    </a:p>
                    <a:p>
                      <a:r>
                        <a:rPr lang="pl-PL" baseline="0" dirty="0" smtClean="0"/>
                        <a:t>2016-9m./16 woj. max ilość pkt. do zdobycia 4069,00</a:t>
                      </a:r>
                    </a:p>
                    <a:p>
                      <a:r>
                        <a:rPr lang="pl-PL" baseline="0" dirty="0" smtClean="0"/>
                        <a:t>ilość śląskich klubów punktujących:  6</a:t>
                      </a:r>
                      <a:endParaRPr lang="pl-PL" dirty="0" smtClean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785950"/>
          </a:xfrm>
        </p:spPr>
        <p:txBody>
          <a:bodyPr>
            <a:normAutofit fontScale="90000"/>
          </a:bodyPr>
          <a:lstStyle/>
          <a:p>
            <a:pPr>
              <a:lnSpc>
                <a:spcPts val="1700"/>
              </a:lnSpc>
            </a:pPr>
            <a:r>
              <a:rPr lang="pl-PL" dirty="0" smtClean="0"/>
              <a:t>            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                          </a:t>
            </a:r>
            <a:r>
              <a:rPr lang="pl-PL" sz="3600" dirty="0" smtClean="0">
                <a:latin typeface="Centaur" pitchFamily="18" charset="0"/>
              </a:rPr>
              <a:t>SZACHY</a:t>
            </a:r>
            <a:br>
              <a:rPr lang="pl-PL" sz="3600" dirty="0" smtClean="0">
                <a:latin typeface="Centaur" pitchFamily="18" charset="0"/>
              </a:rPr>
            </a:br>
            <a:r>
              <a:rPr lang="pl-PL" sz="1800" b="0" dirty="0" smtClean="0">
                <a:effectLst/>
                <a:latin typeface="Centaur" pitchFamily="18" charset="0"/>
              </a:rPr>
              <a:t>                 </a:t>
            </a:r>
            <a:br>
              <a:rPr lang="pl-PL" sz="1800" b="0" dirty="0" smtClean="0">
                <a:effectLst/>
                <a:latin typeface="Centaur" pitchFamily="18" charset="0"/>
              </a:rPr>
            </a:br>
            <a:r>
              <a:rPr lang="pl-PL" sz="1800" b="0" dirty="0" smtClean="0">
                <a:effectLst/>
                <a:latin typeface="Centaur" pitchFamily="18" charset="0"/>
              </a:rPr>
              <a:t>  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r>
              <a:rPr lang="pl-PL" sz="1800" dirty="0" smtClean="0">
                <a:effectLst/>
                <a:latin typeface="Centaur" pitchFamily="18" charset="0"/>
              </a:rPr>
              <a:t>                              </a:t>
            </a:r>
            <a:r>
              <a:rPr lang="pl-PL" sz="2000" dirty="0" smtClean="0">
                <a:effectLst/>
                <a:latin typeface="Centaur" pitchFamily="18" charset="0"/>
              </a:rPr>
              <a:t>Prezes Śląskiego Związku Szachowego:  Łukasz Brożek</a:t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  trener koordynator :  Marian </a:t>
            </a:r>
            <a:r>
              <a:rPr lang="pl-PL" sz="2000" dirty="0" err="1" smtClean="0">
                <a:effectLst/>
                <a:latin typeface="Centaur" pitchFamily="18" charset="0"/>
              </a:rPr>
              <a:t>Twardoń</a:t>
            </a:r>
            <a:r>
              <a:rPr lang="pl-PL" sz="2000" dirty="0" smtClean="0">
                <a:effectLst/>
                <a:latin typeface="Centaur" pitchFamily="18" charset="0"/>
              </a:rPr>
              <a:t/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  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endParaRPr lang="pl-PL" dirty="0">
              <a:latin typeface="Centaur" pitchFamily="18" charset="0"/>
            </a:endParaRPr>
          </a:p>
        </p:txBody>
      </p:sp>
      <p:pic>
        <p:nvPicPr>
          <p:cNvPr id="7" name="Symbol zastępczy zawartości 6" descr="szach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7" y="214290"/>
            <a:ext cx="1313991" cy="1214446"/>
          </a:xfrm>
        </p:spPr>
      </p:pic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1373673091"/>
              </p:ext>
            </p:extLst>
          </p:nvPr>
        </p:nvGraphicFramePr>
        <p:xfrm>
          <a:off x="971600" y="1772816"/>
          <a:ext cx="671517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147222"/>
              </p:ext>
            </p:extLst>
          </p:nvPr>
        </p:nvGraphicFramePr>
        <p:xfrm>
          <a:off x="1000100" y="4572008"/>
          <a:ext cx="6949440" cy="1214446"/>
        </p:xfrm>
        <a:graphic>
          <a:graphicData uri="http://schemas.openxmlformats.org/drawingml/2006/table">
            <a:tbl>
              <a:tblPr/>
              <a:tblGrid>
                <a:gridCol w="6949440"/>
              </a:tblGrid>
              <a:tr h="1214446">
                <a:tc>
                  <a:txBody>
                    <a:bodyPr/>
                    <a:lstStyle/>
                    <a:p>
                      <a:r>
                        <a:rPr lang="pl-PL" baseline="0" dirty="0" smtClean="0"/>
                        <a:t>2015-1m./16woj. </a:t>
                      </a:r>
                      <a:r>
                        <a:rPr lang="pl-PL" baseline="0" dirty="0" err="1" smtClean="0"/>
                        <a:t>max</a:t>
                      </a:r>
                      <a:r>
                        <a:rPr lang="pl-PL" baseline="0" dirty="0" smtClean="0"/>
                        <a:t>. </a:t>
                      </a:r>
                      <a:r>
                        <a:rPr lang="pl-PL" baseline="0" dirty="0" err="1" smtClean="0"/>
                        <a:t>ilośc</a:t>
                      </a:r>
                      <a:r>
                        <a:rPr lang="pl-PL" baseline="0" dirty="0" smtClean="0"/>
                        <a:t> pkt. do zdobycia 2349,00</a:t>
                      </a:r>
                    </a:p>
                    <a:p>
                      <a:r>
                        <a:rPr lang="pl-PL" baseline="0" dirty="0" smtClean="0"/>
                        <a:t>2016-1m./16 woj. max ilość pkt. do zdobycia 2343,00</a:t>
                      </a:r>
                    </a:p>
                    <a:p>
                      <a:r>
                        <a:rPr lang="pl-PL" baseline="0" dirty="0" smtClean="0"/>
                        <a:t>ilość śląskich klubów punktujących:  25</a:t>
                      </a:r>
                      <a:endParaRPr lang="pl-PL" dirty="0" smtClean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785950"/>
          </a:xfrm>
        </p:spPr>
        <p:txBody>
          <a:bodyPr>
            <a:normAutofit fontScale="90000"/>
          </a:bodyPr>
          <a:lstStyle/>
          <a:p>
            <a:pPr>
              <a:lnSpc>
                <a:spcPts val="1700"/>
              </a:lnSpc>
            </a:pPr>
            <a:r>
              <a:rPr lang="pl-PL" dirty="0" smtClean="0"/>
              <a:t>            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                       </a:t>
            </a:r>
            <a:r>
              <a:rPr lang="pl-PL" sz="3600" dirty="0" smtClean="0">
                <a:latin typeface="Centaur" pitchFamily="18" charset="0"/>
              </a:rPr>
              <a:t>SZERMIERKA</a:t>
            </a:r>
            <a:br>
              <a:rPr lang="pl-PL" sz="3600" dirty="0" smtClean="0">
                <a:latin typeface="Centaur" pitchFamily="18" charset="0"/>
              </a:rPr>
            </a:br>
            <a:r>
              <a:rPr lang="pl-PL" sz="1800" b="0" dirty="0" smtClean="0">
                <a:effectLst/>
                <a:latin typeface="Centaur" pitchFamily="18" charset="0"/>
              </a:rPr>
              <a:t>                 </a:t>
            </a:r>
            <a:br>
              <a:rPr lang="pl-PL" sz="1800" b="0" dirty="0" smtClean="0">
                <a:effectLst/>
                <a:latin typeface="Centaur" pitchFamily="18" charset="0"/>
              </a:rPr>
            </a:br>
            <a:r>
              <a:rPr lang="pl-PL" sz="1800" b="0" dirty="0" smtClean="0">
                <a:effectLst/>
                <a:latin typeface="Centaur" pitchFamily="18" charset="0"/>
              </a:rPr>
              <a:t>  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r>
              <a:rPr lang="pl-PL" sz="1800" dirty="0" smtClean="0">
                <a:effectLst/>
                <a:latin typeface="Centaur" pitchFamily="18" charset="0"/>
              </a:rPr>
              <a:t>                              </a:t>
            </a:r>
            <a:r>
              <a:rPr lang="pl-PL" sz="2000" dirty="0" smtClean="0">
                <a:effectLst/>
                <a:latin typeface="Centaur" pitchFamily="18" charset="0"/>
              </a:rPr>
              <a:t>Prezes Śląskiego Związku Szermierczego:  Beata Rak </a:t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  Trener koordynator :  Piotr </a:t>
            </a:r>
            <a:r>
              <a:rPr lang="pl-PL" sz="2000" dirty="0" err="1" smtClean="0">
                <a:effectLst/>
                <a:latin typeface="Centaur" pitchFamily="18" charset="0"/>
              </a:rPr>
              <a:t>Bortel</a:t>
            </a:r>
            <a:r>
              <a:rPr lang="pl-PL" sz="2000" dirty="0" smtClean="0">
                <a:effectLst/>
                <a:latin typeface="Centaur" pitchFamily="18" charset="0"/>
              </a:rPr>
              <a:t/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  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endParaRPr lang="pl-PL" dirty="0">
              <a:latin typeface="Centaur" pitchFamily="18" charset="0"/>
            </a:endParaRPr>
          </a:p>
        </p:txBody>
      </p:sp>
      <p:pic>
        <p:nvPicPr>
          <p:cNvPr id="8" name="Symbol zastępczy zawartości 7" descr="szermier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7"/>
            <a:ext cx="1428760" cy="1302161"/>
          </a:xfrm>
        </p:spPr>
      </p:pic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2301780746"/>
              </p:ext>
            </p:extLst>
          </p:nvPr>
        </p:nvGraphicFramePr>
        <p:xfrm>
          <a:off x="971600" y="1628800"/>
          <a:ext cx="671517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786035"/>
              </p:ext>
            </p:extLst>
          </p:nvPr>
        </p:nvGraphicFramePr>
        <p:xfrm>
          <a:off x="1142976" y="4500570"/>
          <a:ext cx="7030720" cy="1188720"/>
        </p:xfrm>
        <a:graphic>
          <a:graphicData uri="http://schemas.openxmlformats.org/drawingml/2006/table">
            <a:tbl>
              <a:tblPr/>
              <a:tblGrid>
                <a:gridCol w="7030720"/>
              </a:tblGrid>
              <a:tr h="1182384">
                <a:tc>
                  <a:txBody>
                    <a:bodyPr/>
                    <a:lstStyle/>
                    <a:p>
                      <a:r>
                        <a:rPr lang="pl-PL" baseline="0" dirty="0" smtClean="0"/>
                        <a:t>2015-1m./14woj. </a:t>
                      </a:r>
                      <a:r>
                        <a:rPr lang="pl-PL" baseline="0" dirty="0" err="1" smtClean="0"/>
                        <a:t>max</a:t>
                      </a:r>
                      <a:r>
                        <a:rPr lang="pl-PL" baseline="0" dirty="0" smtClean="0"/>
                        <a:t>. </a:t>
                      </a:r>
                      <a:r>
                        <a:rPr lang="pl-PL" baseline="0" dirty="0" err="1" smtClean="0"/>
                        <a:t>ilośc</a:t>
                      </a:r>
                      <a:r>
                        <a:rPr lang="pl-PL" baseline="0" dirty="0" smtClean="0"/>
                        <a:t> pkt. do zdobycia 5015,77</a:t>
                      </a:r>
                    </a:p>
                    <a:p>
                      <a:r>
                        <a:rPr lang="pl-PL" baseline="0" dirty="0" smtClean="0"/>
                        <a:t>2016-1m./14 woj. max ilość pkt. do zdobycia 5063,50</a:t>
                      </a:r>
                    </a:p>
                    <a:p>
                      <a:r>
                        <a:rPr lang="pl-PL" baseline="0" dirty="0" smtClean="0"/>
                        <a:t>ilość śląskich klubów punktujących:  18</a:t>
                      </a:r>
                      <a:endParaRPr lang="pl-PL" dirty="0" smtClean="0"/>
                    </a:p>
                    <a:p>
                      <a:endParaRPr lang="pl-P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643074"/>
          </a:xfrm>
        </p:spPr>
        <p:txBody>
          <a:bodyPr>
            <a:normAutofit fontScale="90000"/>
          </a:bodyPr>
          <a:lstStyle/>
          <a:p>
            <a:pPr>
              <a:lnSpc>
                <a:spcPts val="1700"/>
              </a:lnSpc>
            </a:pPr>
            <a:r>
              <a:rPr lang="pl-PL" dirty="0" smtClean="0"/>
              <a:t>            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                  </a:t>
            </a:r>
            <a:r>
              <a:rPr lang="pl-PL" sz="3600" dirty="0" smtClean="0">
                <a:latin typeface="Centaur" pitchFamily="18" charset="0"/>
              </a:rPr>
              <a:t>TAEKWONDO ITF</a:t>
            </a:r>
            <a:br>
              <a:rPr lang="pl-PL" sz="3600" dirty="0" smtClean="0">
                <a:latin typeface="Centaur" pitchFamily="18" charset="0"/>
              </a:rPr>
            </a:br>
            <a:r>
              <a:rPr lang="pl-PL" sz="1800" b="0" dirty="0" smtClean="0">
                <a:effectLst/>
                <a:latin typeface="Centaur" pitchFamily="18" charset="0"/>
              </a:rPr>
              <a:t>                 </a:t>
            </a:r>
            <a:br>
              <a:rPr lang="pl-PL" sz="1800" b="0" dirty="0" smtClean="0">
                <a:effectLst/>
                <a:latin typeface="Centaur" pitchFamily="18" charset="0"/>
              </a:rPr>
            </a:br>
            <a:r>
              <a:rPr lang="pl-PL" sz="1800" b="0" dirty="0" smtClean="0">
                <a:effectLst/>
                <a:latin typeface="Centaur" pitchFamily="18" charset="0"/>
              </a:rPr>
              <a:t>  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r>
              <a:rPr lang="pl-PL" sz="1800" dirty="0" smtClean="0">
                <a:effectLst/>
                <a:latin typeface="Centaur" pitchFamily="18" charset="0"/>
              </a:rPr>
              <a:t>                              </a:t>
            </a:r>
            <a:r>
              <a:rPr lang="pl-PL" sz="2000" dirty="0" smtClean="0">
                <a:effectLst/>
                <a:latin typeface="Centaur" pitchFamily="18" charset="0"/>
              </a:rPr>
              <a:t>Prezes Śląskiego Okręgowego Związku Taekwondo :  </a:t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>
                <a:effectLst/>
                <a:latin typeface="Centaur" pitchFamily="18" charset="0"/>
              </a:rPr>
              <a:t>	</a:t>
            </a:r>
            <a:r>
              <a:rPr lang="pl-PL" sz="2000" dirty="0" smtClean="0">
                <a:effectLst/>
                <a:latin typeface="Centaur" pitchFamily="18" charset="0"/>
              </a:rPr>
              <a:t>			 Jacek Wąchała</a:t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  trener  koordynator :  Jacek  Wąchała</a:t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  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endParaRPr lang="pl-PL" dirty="0">
              <a:latin typeface="Centaur" pitchFamily="18" charset="0"/>
            </a:endParaRPr>
          </a:p>
        </p:txBody>
      </p:sp>
      <p:pic>
        <p:nvPicPr>
          <p:cNvPr id="7" name="Symbol zastępczy zawartości 6" descr="taekwond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7" y="214290"/>
            <a:ext cx="1303995" cy="1285884"/>
          </a:xfrm>
        </p:spPr>
      </p:pic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4202141579"/>
              </p:ext>
            </p:extLst>
          </p:nvPr>
        </p:nvGraphicFramePr>
        <p:xfrm>
          <a:off x="971600" y="1785926"/>
          <a:ext cx="6715172" cy="248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940203"/>
              </p:ext>
            </p:extLst>
          </p:nvPr>
        </p:nvGraphicFramePr>
        <p:xfrm>
          <a:off x="1142976" y="4643446"/>
          <a:ext cx="6878320" cy="1233820"/>
        </p:xfrm>
        <a:graphic>
          <a:graphicData uri="http://schemas.openxmlformats.org/drawingml/2006/table">
            <a:tbl>
              <a:tblPr/>
              <a:tblGrid>
                <a:gridCol w="6878320"/>
              </a:tblGrid>
              <a:tr h="1233820">
                <a:tc>
                  <a:txBody>
                    <a:bodyPr/>
                    <a:lstStyle/>
                    <a:p>
                      <a:r>
                        <a:rPr lang="pl-PL" baseline="0" dirty="0" smtClean="0"/>
                        <a:t>2015-3m./13woj. </a:t>
                      </a:r>
                      <a:r>
                        <a:rPr lang="pl-PL" baseline="0" dirty="0" err="1" smtClean="0"/>
                        <a:t>max</a:t>
                      </a:r>
                      <a:r>
                        <a:rPr lang="pl-PL" baseline="0" dirty="0" smtClean="0"/>
                        <a:t>. ilość pkt. do zdobycia 2772,00</a:t>
                      </a:r>
                    </a:p>
                    <a:p>
                      <a:r>
                        <a:rPr lang="pl-PL" baseline="0" dirty="0" smtClean="0"/>
                        <a:t>2016-2m./13 woj. max ilość pkt. do zdobycia 3062,00</a:t>
                      </a:r>
                    </a:p>
                    <a:p>
                      <a:r>
                        <a:rPr lang="pl-PL" baseline="0" dirty="0" smtClean="0"/>
                        <a:t>ilość śląskich klubów punktujących:  9</a:t>
                      </a:r>
                      <a:endParaRPr lang="pl-PL" dirty="0" smtClean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27584" y="188641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medalowe lokaty sportów woj. śląskiego</a:t>
            </a:r>
            <a:r>
              <a:rPr lang="pl-PL" sz="2400" dirty="0">
                <a:latin typeface="Bookman Old Style" panose="02050604050505020204" pitchFamily="18" charset="0"/>
              </a:rPr>
              <a:t>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996849"/>
              </p:ext>
            </p:extLst>
          </p:nvPr>
        </p:nvGraphicFramePr>
        <p:xfrm>
          <a:off x="1187626" y="980731"/>
          <a:ext cx="7344813" cy="495754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448271"/>
                <a:gridCol w="2448271"/>
                <a:gridCol w="2448271"/>
              </a:tblGrid>
              <a:tr h="64806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lokata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sport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pkt.</a:t>
                      </a:r>
                    </a:p>
                  </a:txBody>
                  <a:tcPr marL="9525" marR="9525" marT="9525" marB="0" anchor="b"/>
                </a:tc>
              </a:tr>
              <a:tr h="5870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hokej na lodzie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153,00</a:t>
                      </a:r>
                    </a:p>
                  </a:txBody>
                  <a:tcPr marL="9525" marR="9525" marT="9525" marB="0" anchor="b"/>
                </a:tc>
              </a:tr>
              <a:tr h="5870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skoki narciarskie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71,17</a:t>
                      </a:r>
                    </a:p>
                  </a:txBody>
                  <a:tcPr marL="9525" marR="9525" marT="9525" marB="0" anchor="b"/>
                </a:tc>
              </a:tr>
              <a:tr h="5870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koszykówka 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</a:t>
                      </a:r>
                    </a:p>
                  </a:txBody>
                  <a:tcPr marL="9525" marR="9525" marT="9525" marB="0" anchor="b"/>
                </a:tc>
              </a:tr>
              <a:tr h="5870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biegi narciarskie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220,05</a:t>
                      </a:r>
                    </a:p>
                  </a:txBody>
                  <a:tcPr marL="9525" marR="9525" marT="9525" marB="0" anchor="b"/>
                </a:tc>
              </a:tr>
              <a:tr h="78710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narciarstwo alpejskie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218,00</a:t>
                      </a:r>
                    </a:p>
                  </a:txBody>
                  <a:tcPr marL="9525" marR="9525" marT="9525" marB="0" anchor="b"/>
                </a:tc>
              </a:tr>
              <a:tr h="5870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biathlon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104,00</a:t>
                      </a:r>
                    </a:p>
                  </a:txBody>
                  <a:tcPr marL="9525" marR="9525" marT="9525" marB="0" anchor="b"/>
                </a:tc>
              </a:tr>
              <a:tr h="5870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snowboard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209,00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86738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714512"/>
          </a:xfrm>
        </p:spPr>
        <p:txBody>
          <a:bodyPr>
            <a:normAutofit/>
          </a:bodyPr>
          <a:lstStyle/>
          <a:p>
            <a:pPr>
              <a:lnSpc>
                <a:spcPts val="1700"/>
              </a:lnSpc>
            </a:pPr>
            <a:r>
              <a:rPr lang="pl-PL" dirty="0" smtClean="0"/>
              <a:t>            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              </a:t>
            </a:r>
            <a:r>
              <a:rPr lang="pl-PL" sz="3600" dirty="0" smtClean="0">
                <a:latin typeface="Centaur" pitchFamily="18" charset="0"/>
              </a:rPr>
              <a:t>TAEKWONDO  OLIMPIJSKIE</a:t>
            </a:r>
            <a:br>
              <a:rPr lang="pl-PL" sz="3600" dirty="0" smtClean="0">
                <a:latin typeface="Centaur" pitchFamily="18" charset="0"/>
              </a:rPr>
            </a:br>
            <a:r>
              <a:rPr lang="pl-PL" sz="3600" dirty="0" smtClean="0">
                <a:latin typeface="Centaur" pitchFamily="18" charset="0"/>
              </a:rPr>
              <a:t>		 </a:t>
            </a:r>
            <a:br>
              <a:rPr lang="pl-PL" sz="3600" dirty="0" smtClean="0">
                <a:latin typeface="Centaur" pitchFamily="18" charset="0"/>
              </a:rPr>
            </a:br>
            <a:r>
              <a:rPr lang="pl-PL" sz="1800" b="0" dirty="0" smtClean="0">
                <a:effectLst/>
                <a:latin typeface="Centaur" pitchFamily="18" charset="0"/>
              </a:rPr>
              <a:t>                               </a:t>
            </a:r>
            <a:r>
              <a:rPr lang="pl-PL" sz="2000" b="0" dirty="0" smtClean="0">
                <a:effectLst/>
                <a:latin typeface="Centaur" pitchFamily="18" charset="0"/>
              </a:rPr>
              <a:t>LUKS Kantor Częstochowa</a:t>
            </a:r>
            <a:r>
              <a:rPr lang="pl-PL" sz="1800" b="0" dirty="0" smtClean="0">
                <a:effectLst/>
                <a:latin typeface="Centaur" pitchFamily="18" charset="0"/>
              </a:rPr>
              <a:t/>
            </a:r>
            <a:br>
              <a:rPr lang="pl-PL" sz="1800" b="0" dirty="0" smtClean="0">
                <a:effectLst/>
                <a:latin typeface="Centaur" pitchFamily="18" charset="0"/>
              </a:rPr>
            </a:br>
            <a:r>
              <a:rPr lang="pl-PL" sz="1800" b="0" dirty="0" smtClean="0">
                <a:effectLst/>
                <a:latin typeface="Centaur" pitchFamily="18" charset="0"/>
              </a:rPr>
              <a:t> </a:t>
            </a:r>
            <a:r>
              <a:rPr lang="pl-PL" sz="2000" dirty="0" smtClean="0">
                <a:effectLst/>
                <a:latin typeface="Centaur" pitchFamily="18" charset="0"/>
              </a:rPr>
              <a:t>                          trener koordynator :  Robert Kantorysiński</a:t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  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endParaRPr lang="pl-PL" dirty="0">
              <a:latin typeface="Centaur" pitchFamily="18" charset="0"/>
            </a:endParaRPr>
          </a:p>
        </p:txBody>
      </p:sp>
      <p:pic>
        <p:nvPicPr>
          <p:cNvPr id="7" name="Symbol zastępczy zawartości 6" descr="taekwond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7" y="214290"/>
            <a:ext cx="1303995" cy="1285884"/>
          </a:xfrm>
        </p:spPr>
      </p:pic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1002598178"/>
              </p:ext>
            </p:extLst>
          </p:nvPr>
        </p:nvGraphicFramePr>
        <p:xfrm>
          <a:off x="971600" y="1628800"/>
          <a:ext cx="6715172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646441"/>
              </p:ext>
            </p:extLst>
          </p:nvPr>
        </p:nvGraphicFramePr>
        <p:xfrm>
          <a:off x="1214414" y="4572008"/>
          <a:ext cx="6736080" cy="1254140"/>
        </p:xfrm>
        <a:graphic>
          <a:graphicData uri="http://schemas.openxmlformats.org/drawingml/2006/table">
            <a:tbl>
              <a:tblPr/>
              <a:tblGrid>
                <a:gridCol w="6736080"/>
              </a:tblGrid>
              <a:tr h="1254140">
                <a:tc>
                  <a:txBody>
                    <a:bodyPr/>
                    <a:lstStyle/>
                    <a:p>
                      <a:r>
                        <a:rPr lang="pl-PL" baseline="0" dirty="0" smtClean="0"/>
                        <a:t>2015-11m./14woj. </a:t>
                      </a:r>
                      <a:r>
                        <a:rPr lang="pl-PL" baseline="0" dirty="0" err="1" smtClean="0"/>
                        <a:t>max</a:t>
                      </a:r>
                      <a:r>
                        <a:rPr lang="pl-PL" baseline="0" dirty="0" smtClean="0"/>
                        <a:t>. </a:t>
                      </a:r>
                      <a:r>
                        <a:rPr lang="pl-PL" baseline="0" dirty="0" err="1" smtClean="0"/>
                        <a:t>ilośc</a:t>
                      </a:r>
                      <a:r>
                        <a:rPr lang="pl-PL" baseline="0" dirty="0" smtClean="0"/>
                        <a:t> pkt. do zdobycia 4241,50</a:t>
                      </a:r>
                    </a:p>
                    <a:p>
                      <a:r>
                        <a:rPr lang="pl-PL" baseline="0" dirty="0" smtClean="0"/>
                        <a:t>2016-14m./14 woj. max ilość pkt. do zdobycia 4375,50</a:t>
                      </a:r>
                    </a:p>
                    <a:p>
                      <a:r>
                        <a:rPr lang="pl-PL" baseline="0" dirty="0" smtClean="0"/>
                        <a:t>ilość śląskich klubów punktujących:  1</a:t>
                      </a:r>
                      <a:endParaRPr lang="pl-PL" dirty="0" smtClean="0"/>
                    </a:p>
                    <a:p>
                      <a:endParaRPr lang="pl-P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785950"/>
          </a:xfrm>
        </p:spPr>
        <p:txBody>
          <a:bodyPr>
            <a:normAutofit fontScale="90000"/>
          </a:bodyPr>
          <a:lstStyle/>
          <a:p>
            <a:pPr>
              <a:lnSpc>
                <a:spcPts val="1700"/>
              </a:lnSpc>
            </a:pPr>
            <a:r>
              <a:rPr lang="pl-PL" dirty="0" smtClean="0"/>
              <a:t>            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                      </a:t>
            </a:r>
            <a:r>
              <a:rPr lang="pl-PL" sz="3600" dirty="0" smtClean="0">
                <a:latin typeface="Centaur" pitchFamily="18" charset="0"/>
              </a:rPr>
              <a:t>TENIS</a:t>
            </a:r>
            <a:br>
              <a:rPr lang="pl-PL" sz="3600" dirty="0" smtClean="0">
                <a:latin typeface="Centaur" pitchFamily="18" charset="0"/>
              </a:rPr>
            </a:br>
            <a:r>
              <a:rPr lang="pl-PL" sz="3600" dirty="0" smtClean="0">
                <a:latin typeface="Centaur" pitchFamily="18" charset="0"/>
              </a:rPr>
              <a:t/>
            </a:r>
            <a:br>
              <a:rPr lang="pl-PL" sz="3600" dirty="0" smtClean="0">
                <a:latin typeface="Centaur" pitchFamily="18" charset="0"/>
              </a:rPr>
            </a:br>
            <a:r>
              <a:rPr lang="pl-PL" sz="3600" dirty="0" smtClean="0">
                <a:latin typeface="Centaur" pitchFamily="18" charset="0"/>
              </a:rPr>
              <a:t>               </a:t>
            </a:r>
            <a:r>
              <a:rPr lang="pl-PL" sz="1800" b="0" dirty="0" smtClean="0">
                <a:effectLst/>
                <a:latin typeface="Centaur" pitchFamily="18" charset="0"/>
              </a:rPr>
              <a:t>                 </a:t>
            </a:r>
            <a:br>
              <a:rPr lang="pl-PL" sz="1800" b="0" dirty="0" smtClean="0">
                <a:effectLst/>
                <a:latin typeface="Centaur" pitchFamily="18" charset="0"/>
              </a:rPr>
            </a:br>
            <a:r>
              <a:rPr lang="pl-PL" sz="1800" b="0" dirty="0" smtClean="0">
                <a:effectLst/>
                <a:latin typeface="Centaur" pitchFamily="18" charset="0"/>
              </a:rPr>
              <a:t> </a:t>
            </a:r>
            <a:r>
              <a:rPr lang="pl-PL" sz="2000" dirty="0" smtClean="0">
                <a:effectLst/>
                <a:latin typeface="Centaur" pitchFamily="18" charset="0"/>
              </a:rPr>
              <a:t>                          Prezes Śląskiego Związku Tenisowego : Dariusz  Łukaszewski</a:t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  trener koordynator :  Ignacy Urbański</a:t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  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endParaRPr lang="pl-PL" dirty="0">
              <a:latin typeface="Centaur" pitchFamily="18" charset="0"/>
            </a:endParaRPr>
          </a:p>
        </p:txBody>
      </p:sp>
      <p:pic>
        <p:nvPicPr>
          <p:cNvPr id="8" name="Symbol zastępczy zawartości 7" descr="ten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1357322" cy="1357322"/>
          </a:xfrm>
        </p:spPr>
      </p:pic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1022828419"/>
              </p:ext>
            </p:extLst>
          </p:nvPr>
        </p:nvGraphicFramePr>
        <p:xfrm>
          <a:off x="899592" y="1700808"/>
          <a:ext cx="671517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912682"/>
              </p:ext>
            </p:extLst>
          </p:nvPr>
        </p:nvGraphicFramePr>
        <p:xfrm>
          <a:off x="1000100" y="4500570"/>
          <a:ext cx="7081520" cy="1243662"/>
        </p:xfrm>
        <a:graphic>
          <a:graphicData uri="http://schemas.openxmlformats.org/drawingml/2006/table">
            <a:tbl>
              <a:tblPr/>
              <a:tblGrid>
                <a:gridCol w="7081520"/>
              </a:tblGrid>
              <a:tr h="1243662">
                <a:tc>
                  <a:txBody>
                    <a:bodyPr/>
                    <a:lstStyle/>
                    <a:p>
                      <a:r>
                        <a:rPr lang="pl-PL" baseline="0" dirty="0" smtClean="0"/>
                        <a:t>2015-3m./16woj. </a:t>
                      </a:r>
                      <a:r>
                        <a:rPr lang="pl-PL" baseline="0" dirty="0" err="1" smtClean="0"/>
                        <a:t>max</a:t>
                      </a:r>
                      <a:r>
                        <a:rPr lang="pl-PL" baseline="0" dirty="0" smtClean="0"/>
                        <a:t>. </a:t>
                      </a:r>
                      <a:r>
                        <a:rPr lang="pl-PL" baseline="0" dirty="0" err="1" smtClean="0"/>
                        <a:t>ilośc</a:t>
                      </a:r>
                      <a:r>
                        <a:rPr lang="pl-PL" baseline="0" dirty="0" smtClean="0"/>
                        <a:t> pkt. do zdobycia 2078,00</a:t>
                      </a:r>
                    </a:p>
                    <a:p>
                      <a:r>
                        <a:rPr lang="pl-PL" baseline="0" dirty="0" smtClean="0"/>
                        <a:t>2016-2m./16 woj. max ilość pkt. do zdobycia 2008,50</a:t>
                      </a:r>
                    </a:p>
                    <a:p>
                      <a:r>
                        <a:rPr lang="pl-PL" baseline="0" dirty="0" smtClean="0"/>
                        <a:t>ilość śląskich klubów punktujących:  6</a:t>
                      </a:r>
                      <a:endParaRPr lang="pl-PL" dirty="0" smtClean="0"/>
                    </a:p>
                    <a:p>
                      <a:endParaRPr lang="pl-P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785950"/>
          </a:xfrm>
        </p:spPr>
        <p:txBody>
          <a:bodyPr>
            <a:normAutofit fontScale="90000"/>
          </a:bodyPr>
          <a:lstStyle/>
          <a:p>
            <a:pPr>
              <a:lnSpc>
                <a:spcPts val="1700"/>
              </a:lnSpc>
            </a:pPr>
            <a:r>
              <a:rPr lang="pl-PL" dirty="0" smtClean="0"/>
              <a:t>            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                    </a:t>
            </a:r>
            <a:r>
              <a:rPr lang="pl-PL" sz="3600" dirty="0" smtClean="0">
                <a:latin typeface="Centaur" pitchFamily="18" charset="0"/>
              </a:rPr>
              <a:t>TENIS  STOŁOWY</a:t>
            </a:r>
            <a:br>
              <a:rPr lang="pl-PL" sz="3600" dirty="0" smtClean="0">
                <a:latin typeface="Centaur" pitchFamily="18" charset="0"/>
              </a:rPr>
            </a:br>
            <a:r>
              <a:rPr lang="pl-PL" sz="3600" dirty="0" smtClean="0">
                <a:latin typeface="Centaur" pitchFamily="18" charset="0"/>
              </a:rPr>
              <a:t/>
            </a:r>
            <a:br>
              <a:rPr lang="pl-PL" sz="3600" dirty="0" smtClean="0">
                <a:latin typeface="Centaur" pitchFamily="18" charset="0"/>
              </a:rPr>
            </a:br>
            <a:r>
              <a:rPr lang="pl-PL" sz="3600" dirty="0" smtClean="0">
                <a:latin typeface="Centaur" pitchFamily="18" charset="0"/>
              </a:rPr>
              <a:t>               </a:t>
            </a:r>
            <a:r>
              <a:rPr lang="pl-PL" sz="1800" b="0" dirty="0" smtClean="0">
                <a:effectLst/>
                <a:latin typeface="Centaur" pitchFamily="18" charset="0"/>
              </a:rPr>
              <a:t>                 </a:t>
            </a:r>
            <a:br>
              <a:rPr lang="pl-PL" sz="1800" b="0" dirty="0" smtClean="0">
                <a:effectLst/>
                <a:latin typeface="Centaur" pitchFamily="18" charset="0"/>
              </a:rPr>
            </a:br>
            <a:r>
              <a:rPr lang="pl-PL" sz="1800" b="0" dirty="0" smtClean="0">
                <a:effectLst/>
                <a:latin typeface="Centaur" pitchFamily="18" charset="0"/>
              </a:rPr>
              <a:t> </a:t>
            </a:r>
            <a:r>
              <a:rPr lang="pl-PL" sz="2000" dirty="0" smtClean="0">
                <a:effectLst/>
                <a:latin typeface="Centaur" pitchFamily="18" charset="0"/>
              </a:rPr>
              <a:t>                          Prezes Śląskiego Związku Tenisa Stołowego : Wojciech </a:t>
            </a:r>
            <a:r>
              <a:rPr lang="pl-PL" sz="2000" dirty="0" err="1" smtClean="0">
                <a:effectLst/>
                <a:latin typeface="Centaur" pitchFamily="18" charset="0"/>
              </a:rPr>
              <a:t>Waldowski</a:t>
            </a:r>
            <a:r>
              <a:rPr lang="pl-PL" sz="2000" dirty="0" smtClean="0">
                <a:effectLst/>
                <a:latin typeface="Centaur" pitchFamily="18" charset="0"/>
              </a:rPr>
              <a:t/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  trener koordynator :  Wacław Suchecki</a:t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  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endParaRPr lang="pl-PL" dirty="0">
              <a:latin typeface="Centaur" pitchFamily="18" charset="0"/>
            </a:endParaRPr>
          </a:p>
        </p:txBody>
      </p:sp>
      <p:pic>
        <p:nvPicPr>
          <p:cNvPr id="7" name="Symbol zastępczy zawartości 6" descr="tenis stołow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1285884" cy="1323156"/>
          </a:xfrm>
        </p:spPr>
      </p:pic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1501260559"/>
              </p:ext>
            </p:extLst>
          </p:nvPr>
        </p:nvGraphicFramePr>
        <p:xfrm>
          <a:off x="1043608" y="1772816"/>
          <a:ext cx="671517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324288"/>
              </p:ext>
            </p:extLst>
          </p:nvPr>
        </p:nvGraphicFramePr>
        <p:xfrm>
          <a:off x="1214414" y="4572008"/>
          <a:ext cx="6858000" cy="1315418"/>
        </p:xfrm>
        <a:graphic>
          <a:graphicData uri="http://schemas.openxmlformats.org/drawingml/2006/table">
            <a:tbl>
              <a:tblPr/>
              <a:tblGrid>
                <a:gridCol w="6858000"/>
              </a:tblGrid>
              <a:tr h="1315418">
                <a:tc>
                  <a:txBody>
                    <a:bodyPr/>
                    <a:lstStyle/>
                    <a:p>
                      <a:r>
                        <a:rPr lang="pl-PL" baseline="0" dirty="0" smtClean="0"/>
                        <a:t>2015-6m./16woj. </a:t>
                      </a:r>
                      <a:r>
                        <a:rPr lang="pl-PL" baseline="0" dirty="0" err="1" smtClean="0"/>
                        <a:t>max</a:t>
                      </a:r>
                      <a:r>
                        <a:rPr lang="pl-PL" baseline="0" dirty="0" smtClean="0"/>
                        <a:t>. ilość pkt. do zdobycia 2465,94</a:t>
                      </a:r>
                    </a:p>
                    <a:p>
                      <a:r>
                        <a:rPr lang="pl-PL" baseline="0" dirty="0" smtClean="0"/>
                        <a:t>2016-4m./16 woj. max ilość pkt. do zdobycia 2510,09</a:t>
                      </a:r>
                    </a:p>
                    <a:p>
                      <a:r>
                        <a:rPr lang="pl-PL" baseline="0" dirty="0" smtClean="0"/>
                        <a:t>ilość śląskich klubów punktujących:  18</a:t>
                      </a:r>
                      <a:endParaRPr lang="pl-PL" dirty="0" smtClean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571636"/>
          </a:xfrm>
        </p:spPr>
        <p:txBody>
          <a:bodyPr>
            <a:normAutofit fontScale="90000"/>
          </a:bodyPr>
          <a:lstStyle/>
          <a:p>
            <a:pPr>
              <a:lnSpc>
                <a:spcPts val="1700"/>
              </a:lnSpc>
            </a:pPr>
            <a:r>
              <a:rPr lang="pl-PL" dirty="0" smtClean="0"/>
              <a:t>            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                    </a:t>
            </a:r>
            <a:r>
              <a:rPr lang="pl-PL" sz="3600" dirty="0" smtClean="0">
                <a:latin typeface="Centaur" pitchFamily="18" charset="0"/>
              </a:rPr>
              <a:t>TRIATHLON</a:t>
            </a:r>
            <a:br>
              <a:rPr lang="pl-PL" sz="3600" dirty="0" smtClean="0">
                <a:latin typeface="Centaur" pitchFamily="18" charset="0"/>
              </a:rPr>
            </a:br>
            <a:r>
              <a:rPr lang="pl-PL" sz="3600" dirty="0" smtClean="0">
                <a:latin typeface="Centaur" pitchFamily="18" charset="0"/>
              </a:rPr>
              <a:t/>
            </a:r>
            <a:br>
              <a:rPr lang="pl-PL" sz="3600" dirty="0" smtClean="0">
                <a:latin typeface="Centaur" pitchFamily="18" charset="0"/>
              </a:rPr>
            </a:br>
            <a:r>
              <a:rPr lang="pl-PL" sz="3600" dirty="0" smtClean="0">
                <a:latin typeface="Centaur" pitchFamily="18" charset="0"/>
              </a:rPr>
              <a:t>               </a:t>
            </a:r>
            <a:r>
              <a:rPr lang="pl-PL" sz="1800" b="0" dirty="0" smtClean="0">
                <a:effectLst/>
                <a:latin typeface="Centaur" pitchFamily="18" charset="0"/>
              </a:rPr>
              <a:t>                 </a:t>
            </a:r>
            <a:br>
              <a:rPr lang="pl-PL" sz="1800" b="0" dirty="0" smtClean="0">
                <a:effectLst/>
                <a:latin typeface="Centaur" pitchFamily="18" charset="0"/>
              </a:rPr>
            </a:br>
            <a:r>
              <a:rPr lang="pl-PL" sz="1800" b="0" dirty="0" smtClean="0">
                <a:effectLst/>
                <a:latin typeface="Centaur" pitchFamily="18" charset="0"/>
              </a:rPr>
              <a:t> </a:t>
            </a:r>
            <a:r>
              <a:rPr lang="pl-PL" sz="2000" dirty="0" smtClean="0">
                <a:effectLst/>
                <a:latin typeface="Centaur" pitchFamily="18" charset="0"/>
              </a:rPr>
              <a:t>                          Prezes Śląskiego Związku Triathlonu :  Michał Szłapka</a:t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  Trener koordynator :  Joanna Ulman - Szłapka</a:t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 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endParaRPr lang="pl-PL" dirty="0">
              <a:latin typeface="Centaur" pitchFamily="18" charset="0"/>
            </a:endParaRPr>
          </a:p>
        </p:txBody>
      </p:sp>
      <p:pic>
        <p:nvPicPr>
          <p:cNvPr id="8" name="Symbol zastępczy zawartości 7" descr="triathl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214446" cy="1265048"/>
          </a:xfrm>
        </p:spPr>
      </p:pic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2216976268"/>
              </p:ext>
            </p:extLst>
          </p:nvPr>
        </p:nvGraphicFramePr>
        <p:xfrm>
          <a:off x="899592" y="1556792"/>
          <a:ext cx="671517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303433"/>
              </p:ext>
            </p:extLst>
          </p:nvPr>
        </p:nvGraphicFramePr>
        <p:xfrm>
          <a:off x="1000100" y="4500570"/>
          <a:ext cx="7335520" cy="1263982"/>
        </p:xfrm>
        <a:graphic>
          <a:graphicData uri="http://schemas.openxmlformats.org/drawingml/2006/table">
            <a:tbl>
              <a:tblPr/>
              <a:tblGrid>
                <a:gridCol w="7335520"/>
              </a:tblGrid>
              <a:tr h="1263982">
                <a:tc>
                  <a:txBody>
                    <a:bodyPr/>
                    <a:lstStyle/>
                    <a:p>
                      <a:r>
                        <a:rPr lang="pl-PL" baseline="0" dirty="0" smtClean="0"/>
                        <a:t>2015-2m./10woj. </a:t>
                      </a:r>
                      <a:r>
                        <a:rPr lang="pl-PL" baseline="0" dirty="0" err="1" smtClean="0"/>
                        <a:t>max</a:t>
                      </a:r>
                      <a:r>
                        <a:rPr lang="pl-PL" baseline="0" dirty="0" smtClean="0"/>
                        <a:t>. ilość pkt. do zdobycia 745,00</a:t>
                      </a:r>
                    </a:p>
                    <a:p>
                      <a:r>
                        <a:rPr lang="pl-PL" baseline="0" dirty="0" smtClean="0"/>
                        <a:t>2016-1m./10 woj. max ilość pkt. do zdobycia 932,00</a:t>
                      </a:r>
                    </a:p>
                    <a:p>
                      <a:r>
                        <a:rPr lang="pl-PL" baseline="0" dirty="0" smtClean="0"/>
                        <a:t>ilość śląskich klubów punktujących:  4</a:t>
                      </a:r>
                      <a:endParaRPr lang="pl-PL" dirty="0" smtClean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755576" y="1484784"/>
          <a:ext cx="741682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			</a:t>
            </a:r>
            <a:r>
              <a:rPr lang="pl-PL" dirty="0" smtClean="0">
                <a:latin typeface="Centaur" pitchFamily="18" charset="0"/>
              </a:rPr>
              <a:t>WARCABY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14290"/>
            <a:ext cx="1284265" cy="86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539552" y="4437112"/>
            <a:ext cx="835292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l-PL" dirty="0" smtClean="0"/>
          </a:p>
          <a:p>
            <a:r>
              <a:rPr lang="pl-PL" dirty="0" smtClean="0"/>
              <a:t>2016- 3pkt. 8m./8 woj. max ilość pkt. do zdobycia  174,00</a:t>
            </a:r>
          </a:p>
          <a:p>
            <a:endParaRPr lang="pl-PL" dirty="0" smtClean="0"/>
          </a:p>
        </p:txBody>
      </p:sp>
    </p:spTree>
  </p:cSld>
  <p:clrMapOvr>
    <a:masterClrMapping/>
  </p:clrMapOvr>
  <p:transition>
    <p:wheel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714512"/>
          </a:xfrm>
        </p:spPr>
        <p:txBody>
          <a:bodyPr>
            <a:normAutofit fontScale="90000"/>
          </a:bodyPr>
          <a:lstStyle/>
          <a:p>
            <a:pPr>
              <a:lnSpc>
                <a:spcPts val="1700"/>
              </a:lnSpc>
            </a:pPr>
            <a:r>
              <a:rPr lang="pl-PL" dirty="0" smtClean="0"/>
              <a:t>            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                         </a:t>
            </a:r>
            <a:r>
              <a:rPr lang="pl-PL" sz="3600" dirty="0" smtClean="0">
                <a:latin typeface="Centaur" pitchFamily="18" charset="0"/>
              </a:rPr>
              <a:t>ZAPASY  </a:t>
            </a:r>
            <a:br>
              <a:rPr lang="pl-PL" sz="3600" dirty="0" smtClean="0">
                <a:latin typeface="Centaur" pitchFamily="18" charset="0"/>
              </a:rPr>
            </a:br>
            <a:r>
              <a:rPr lang="pl-PL" sz="3600" dirty="0" smtClean="0">
                <a:latin typeface="Centaur" pitchFamily="18" charset="0"/>
              </a:rPr>
              <a:t/>
            </a:r>
            <a:br>
              <a:rPr lang="pl-PL" sz="3600" dirty="0" smtClean="0">
                <a:latin typeface="Centaur" pitchFamily="18" charset="0"/>
              </a:rPr>
            </a:br>
            <a:r>
              <a:rPr lang="pl-PL" sz="3600" dirty="0" smtClean="0">
                <a:latin typeface="Centaur" pitchFamily="18" charset="0"/>
              </a:rPr>
              <a:t>               </a:t>
            </a:r>
            <a:r>
              <a:rPr lang="pl-PL" sz="1800" b="0" dirty="0" smtClean="0">
                <a:effectLst/>
                <a:latin typeface="Centaur" pitchFamily="18" charset="0"/>
              </a:rPr>
              <a:t>                 </a:t>
            </a:r>
            <a:br>
              <a:rPr lang="pl-PL" sz="1800" b="0" dirty="0" smtClean="0">
                <a:effectLst/>
                <a:latin typeface="Centaur" pitchFamily="18" charset="0"/>
              </a:rPr>
            </a:br>
            <a:r>
              <a:rPr lang="pl-PL" sz="1800" b="0" dirty="0" smtClean="0">
                <a:effectLst/>
                <a:latin typeface="Centaur" pitchFamily="18" charset="0"/>
              </a:rPr>
              <a:t> </a:t>
            </a:r>
            <a:r>
              <a:rPr lang="pl-PL" sz="2000" dirty="0" smtClean="0">
                <a:effectLst/>
                <a:latin typeface="Centaur" pitchFamily="18" charset="0"/>
              </a:rPr>
              <a:t>                          Prezes Śląskiego Związku Zapaśniczego :  Witold </a:t>
            </a:r>
            <a:r>
              <a:rPr lang="pl-PL" sz="2000" dirty="0" err="1" smtClean="0">
                <a:effectLst/>
                <a:latin typeface="Centaur" pitchFamily="18" charset="0"/>
              </a:rPr>
              <a:t>Ciemierz</a:t>
            </a:r>
            <a:r>
              <a:rPr lang="pl-PL" sz="2000" dirty="0" smtClean="0">
                <a:effectLst/>
                <a:latin typeface="Centaur" pitchFamily="18" charset="0"/>
              </a:rPr>
              <a:t/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  trener koordynator :  Sylwia </a:t>
            </a:r>
            <a:r>
              <a:rPr lang="pl-PL" sz="2000" dirty="0" err="1" smtClean="0">
                <a:effectLst/>
                <a:latin typeface="Centaur" pitchFamily="18" charset="0"/>
              </a:rPr>
              <a:t>Bileńska</a:t>
            </a:r>
            <a:r>
              <a:rPr lang="pl-PL" sz="2000" dirty="0" smtClean="0">
                <a:effectLst/>
                <a:latin typeface="Centaur" pitchFamily="18" charset="0"/>
              </a:rPr>
              <a:t>, Piotr  Topolski, 				                Tomasz Garczyński</a:t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  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endParaRPr lang="pl-PL" dirty="0">
              <a:latin typeface="Centaur" pitchFamily="18" charset="0"/>
            </a:endParaRPr>
          </a:p>
        </p:txBody>
      </p:sp>
      <p:pic>
        <p:nvPicPr>
          <p:cNvPr id="7" name="Symbol zastępczy zawartości 6" descr="zapas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303744" cy="1285884"/>
          </a:xfrm>
        </p:spPr>
      </p:pic>
      <p:graphicFrame>
        <p:nvGraphicFramePr>
          <p:cNvPr id="6" name="Wykres 5"/>
          <p:cNvGraphicFramePr/>
          <p:nvPr/>
        </p:nvGraphicFramePr>
        <p:xfrm>
          <a:off x="1071538" y="2285992"/>
          <a:ext cx="685804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90284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 smtClean="0">
                <a:effectLst/>
                <a:latin typeface="Centaur" pitchFamily="18" charset="0"/>
              </a:rPr>
              <a:t>                                 Prezes Śląskiego Związku Zapaśniczego :  Witold </a:t>
            </a:r>
            <a:r>
              <a:rPr lang="pl-PL" sz="1800" dirty="0" err="1" smtClean="0">
                <a:effectLst/>
                <a:latin typeface="Centaur" pitchFamily="18" charset="0"/>
              </a:rPr>
              <a:t>Ciemierz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r>
              <a:rPr lang="pl-PL" sz="1800" dirty="0" smtClean="0">
                <a:effectLst/>
                <a:latin typeface="Centaur" pitchFamily="18" charset="0"/>
              </a:rPr>
              <a:t>                           trener koordynator :  Sylwia </a:t>
            </a:r>
            <a:r>
              <a:rPr lang="pl-PL" sz="1800" dirty="0" err="1" smtClean="0">
                <a:effectLst/>
                <a:latin typeface="Centaur" pitchFamily="18" charset="0"/>
              </a:rPr>
              <a:t>Bileńska</a:t>
            </a:r>
            <a:r>
              <a:rPr lang="pl-PL" sz="1800" dirty="0" smtClean="0">
                <a:effectLst/>
                <a:latin typeface="Centaur" pitchFamily="18" charset="0"/>
              </a:rPr>
              <a:t>, Piotr  Topolski, 				                Tomasz Garczyński</a:t>
            </a:r>
            <a:endParaRPr lang="pl-PL" sz="1800" dirty="0"/>
          </a:p>
        </p:txBody>
      </p:sp>
      <p:pic>
        <p:nvPicPr>
          <p:cNvPr id="4" name="Symbol zastępczy zawartości 6" descr="zapas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303744" cy="1285884"/>
          </a:xfrm>
        </p:spPr>
      </p:pic>
      <p:pic>
        <p:nvPicPr>
          <p:cNvPr id="5" name="Symbol zastępczy zawartości 6" descr="zapas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303744" cy="1285884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42910" y="1928802"/>
            <a:ext cx="8215370" cy="3831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/>
              <a:t>Zapasy klasyczne – 2015-</a:t>
            </a:r>
            <a:r>
              <a:rPr lang="pl-PL" b="1" dirty="0" smtClean="0"/>
              <a:t>163</a:t>
            </a:r>
            <a:r>
              <a:rPr lang="pl-PL" dirty="0" smtClean="0"/>
              <a:t>pkt. 8m/16 woj. </a:t>
            </a:r>
            <a:r>
              <a:rPr lang="pl-PL" dirty="0" err="1" smtClean="0"/>
              <a:t>max</a:t>
            </a:r>
            <a:r>
              <a:rPr lang="pl-PL" dirty="0" smtClean="0"/>
              <a:t>. pkt. 2391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                              2016-</a:t>
            </a:r>
            <a:r>
              <a:rPr lang="pl-PL" b="1" dirty="0" smtClean="0"/>
              <a:t>173,5</a:t>
            </a:r>
            <a:r>
              <a:rPr lang="pl-PL" dirty="0" smtClean="0"/>
              <a:t>pkt. 7m./16 woj. max ilość pkt. 2455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                              Ilość śląskich klubów punktujących:  5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Zapasy kobiet-       2015-</a:t>
            </a:r>
            <a:r>
              <a:rPr lang="pl-PL" b="1" dirty="0" smtClean="0"/>
              <a:t>220,5</a:t>
            </a:r>
            <a:r>
              <a:rPr lang="pl-PL" dirty="0" smtClean="0"/>
              <a:t>pkt. 2m/15 woj. </a:t>
            </a:r>
            <a:r>
              <a:rPr lang="pl-PL" dirty="0" err="1" smtClean="0"/>
              <a:t>max</a:t>
            </a:r>
            <a:r>
              <a:rPr lang="pl-PL" dirty="0" smtClean="0"/>
              <a:t>. pkt. 2082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                              2016-</a:t>
            </a:r>
            <a:r>
              <a:rPr lang="pl-PL" b="1" dirty="0" smtClean="0"/>
              <a:t>247,5</a:t>
            </a:r>
            <a:r>
              <a:rPr lang="pl-PL" dirty="0" smtClean="0"/>
              <a:t>pkt. 2m./15 woj. max pkt. 2275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                              Ilość śląskich klubów punktujących:  7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Zapasy wolne-        2015-</a:t>
            </a:r>
            <a:r>
              <a:rPr lang="pl-PL" b="1" dirty="0" smtClean="0"/>
              <a:t>186,5</a:t>
            </a:r>
            <a:r>
              <a:rPr lang="pl-PL" dirty="0" smtClean="0"/>
              <a:t>pkt. 6m/16 woj. </a:t>
            </a:r>
            <a:r>
              <a:rPr lang="pl-PL" dirty="0" err="1" smtClean="0"/>
              <a:t>max</a:t>
            </a:r>
            <a:r>
              <a:rPr lang="pl-PL" dirty="0" smtClean="0"/>
              <a:t>. pkt. 2445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                              2016-</a:t>
            </a:r>
            <a:r>
              <a:rPr lang="pl-PL" b="1" dirty="0" smtClean="0"/>
              <a:t>199</a:t>
            </a:r>
            <a:r>
              <a:rPr lang="pl-PL" dirty="0" smtClean="0"/>
              <a:t>pkt. 10m./16 woj. max pkt. 2370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                              Ilość śląskich klubów punktujących:  7</a:t>
            </a:r>
            <a:endParaRPr lang="pl-PL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785950"/>
          </a:xfrm>
        </p:spPr>
        <p:txBody>
          <a:bodyPr>
            <a:normAutofit fontScale="90000"/>
          </a:bodyPr>
          <a:lstStyle/>
          <a:p>
            <a:pPr>
              <a:lnSpc>
                <a:spcPts val="1700"/>
              </a:lnSpc>
            </a:pPr>
            <a:r>
              <a:rPr lang="pl-PL" dirty="0" smtClean="0"/>
              <a:t>            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                    </a:t>
            </a:r>
            <a:r>
              <a:rPr lang="pl-PL" sz="3600" dirty="0" smtClean="0">
                <a:latin typeface="Centaur" pitchFamily="18" charset="0"/>
              </a:rPr>
              <a:t>ŻEGLARSTWO</a:t>
            </a:r>
            <a:br>
              <a:rPr lang="pl-PL" sz="3600" dirty="0" smtClean="0">
                <a:latin typeface="Centaur" pitchFamily="18" charset="0"/>
              </a:rPr>
            </a:br>
            <a:r>
              <a:rPr lang="pl-PL" sz="3600" dirty="0" smtClean="0">
                <a:latin typeface="Centaur" pitchFamily="18" charset="0"/>
              </a:rPr>
              <a:t/>
            </a:r>
            <a:br>
              <a:rPr lang="pl-PL" sz="3600" dirty="0" smtClean="0">
                <a:latin typeface="Centaur" pitchFamily="18" charset="0"/>
              </a:rPr>
            </a:br>
            <a:r>
              <a:rPr lang="pl-PL" sz="3600" dirty="0" smtClean="0">
                <a:latin typeface="Centaur" pitchFamily="18" charset="0"/>
              </a:rPr>
              <a:t>               </a:t>
            </a:r>
            <a:r>
              <a:rPr lang="pl-PL" sz="1800" b="0" dirty="0" smtClean="0">
                <a:effectLst/>
                <a:latin typeface="Centaur" pitchFamily="18" charset="0"/>
              </a:rPr>
              <a:t>                 </a:t>
            </a:r>
            <a:br>
              <a:rPr lang="pl-PL" sz="1800" b="0" dirty="0" smtClean="0">
                <a:effectLst/>
                <a:latin typeface="Centaur" pitchFamily="18" charset="0"/>
              </a:rPr>
            </a:br>
            <a:r>
              <a:rPr lang="pl-PL" sz="1800" b="0" dirty="0" smtClean="0">
                <a:effectLst/>
                <a:latin typeface="Centaur" pitchFamily="18" charset="0"/>
              </a:rPr>
              <a:t> </a:t>
            </a:r>
            <a:r>
              <a:rPr lang="pl-PL" sz="2000" dirty="0" smtClean="0">
                <a:effectLst/>
                <a:latin typeface="Centaur" pitchFamily="18" charset="0"/>
              </a:rPr>
              <a:t>                          Prezes Śląskiego Związku Żeglarskiego :  Marian Krupa</a:t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  Trener koordynator :  Marian Krupa</a:t>
            </a:r>
            <a:br>
              <a:rPr lang="pl-PL" sz="2000" dirty="0" smtClean="0">
                <a:effectLst/>
                <a:latin typeface="Centaur" pitchFamily="18" charset="0"/>
              </a:rPr>
            </a:br>
            <a:r>
              <a:rPr lang="pl-PL" sz="2000" dirty="0" smtClean="0">
                <a:effectLst/>
                <a:latin typeface="Centaur" pitchFamily="18" charset="0"/>
              </a:rPr>
              <a:t>                           </a:t>
            </a:r>
            <a:r>
              <a:rPr lang="pl-PL" sz="1800" dirty="0" smtClean="0">
                <a:effectLst/>
                <a:latin typeface="Centaur" pitchFamily="18" charset="0"/>
              </a:rPr>
              <a:t/>
            </a:r>
            <a:br>
              <a:rPr lang="pl-PL" sz="1800" dirty="0" smtClean="0">
                <a:effectLst/>
                <a:latin typeface="Centaur" pitchFamily="18" charset="0"/>
              </a:rPr>
            </a:br>
            <a:endParaRPr lang="pl-PL" dirty="0">
              <a:latin typeface="Centaur" pitchFamily="18" charset="0"/>
            </a:endParaRPr>
          </a:p>
        </p:txBody>
      </p:sp>
      <p:pic>
        <p:nvPicPr>
          <p:cNvPr id="8" name="Symbol zastępczy zawartości 7" descr="żeglarstw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1285884" cy="1251594"/>
          </a:xfrm>
        </p:spPr>
      </p:pic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252225826"/>
              </p:ext>
            </p:extLst>
          </p:nvPr>
        </p:nvGraphicFramePr>
        <p:xfrm>
          <a:off x="971600" y="1700808"/>
          <a:ext cx="6715172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943253"/>
              </p:ext>
            </p:extLst>
          </p:nvPr>
        </p:nvGraphicFramePr>
        <p:xfrm>
          <a:off x="1214414" y="4500570"/>
          <a:ext cx="6837680" cy="1345898"/>
        </p:xfrm>
        <a:graphic>
          <a:graphicData uri="http://schemas.openxmlformats.org/drawingml/2006/table">
            <a:tbl>
              <a:tblPr/>
              <a:tblGrid>
                <a:gridCol w="6837680"/>
              </a:tblGrid>
              <a:tr h="1345898">
                <a:tc>
                  <a:txBody>
                    <a:bodyPr/>
                    <a:lstStyle/>
                    <a:p>
                      <a:r>
                        <a:rPr lang="pl-PL" baseline="0" dirty="0" smtClean="0"/>
                        <a:t>2015-8m./14 woj. </a:t>
                      </a:r>
                      <a:r>
                        <a:rPr lang="pl-PL" baseline="0" dirty="0" err="1" smtClean="0"/>
                        <a:t>max</a:t>
                      </a:r>
                      <a:r>
                        <a:rPr lang="pl-PL" baseline="0" dirty="0" smtClean="0"/>
                        <a:t>. ilość pkt. do zdobycia 3338,00</a:t>
                      </a:r>
                    </a:p>
                    <a:p>
                      <a:r>
                        <a:rPr lang="pl-PL" baseline="0" dirty="0" smtClean="0"/>
                        <a:t>2016-6m./15 woj. max ilość pkt. do zdobycia 3436,00</a:t>
                      </a:r>
                    </a:p>
                    <a:p>
                      <a:r>
                        <a:rPr lang="pl-PL" baseline="0" dirty="0" smtClean="0"/>
                        <a:t>ilość śląskich klubów punktujących:  6</a:t>
                      </a:r>
                      <a:endParaRPr lang="pl-PL" dirty="0" smtClean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57158" y="285728"/>
            <a:ext cx="850112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Podsumowanie</a:t>
            </a:r>
          </a:p>
          <a:p>
            <a:pPr algn="ctr"/>
            <a:endParaRPr lang="pl-PL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3600" dirty="0" smtClean="0">
                <a:latin typeface="Sylfaen" pitchFamily="18" charset="0"/>
              </a:rPr>
              <a:t>Województwo Śląskie zajmuje:</a:t>
            </a:r>
          </a:p>
          <a:p>
            <a:pPr algn="ctr"/>
            <a:endParaRPr lang="pl-PL" sz="3600" dirty="0" smtClean="0">
              <a:latin typeface="Sylfaen" pitchFamily="18" charset="0"/>
            </a:endParaRPr>
          </a:p>
          <a:p>
            <a:pPr algn="ctr"/>
            <a:r>
              <a:rPr lang="pl-PL" sz="3600" dirty="0" smtClean="0">
                <a:latin typeface="Sylfaen" pitchFamily="18" charset="0"/>
              </a:rPr>
              <a:t> </a:t>
            </a:r>
            <a:r>
              <a:rPr lang="pl-PL" sz="3600" b="1" dirty="0" smtClean="0">
                <a:latin typeface="Sylfaen" pitchFamily="18" charset="0"/>
              </a:rPr>
              <a:t>III miejsce </a:t>
            </a:r>
            <a:r>
              <a:rPr lang="pl-PL" sz="3600" dirty="0" smtClean="0">
                <a:latin typeface="Sylfaen" pitchFamily="18" charset="0"/>
              </a:rPr>
              <a:t> </a:t>
            </a:r>
          </a:p>
          <a:p>
            <a:pPr algn="ctr"/>
            <a:r>
              <a:rPr lang="pl-PL" sz="3600" dirty="0" smtClean="0">
                <a:latin typeface="Sylfaen" pitchFamily="18" charset="0"/>
              </a:rPr>
              <a:t>w ogólnopolskim współzawodnictwie dzieci i młodzieży</a:t>
            </a:r>
          </a:p>
          <a:p>
            <a:pPr algn="ctr"/>
            <a:r>
              <a:rPr lang="pl-PL" sz="4000" dirty="0" smtClean="0">
                <a:latin typeface="Sylfaen" pitchFamily="18" charset="0"/>
              </a:rPr>
              <a:t>- </a:t>
            </a:r>
          </a:p>
          <a:p>
            <a:pPr algn="ctr"/>
            <a:r>
              <a:rPr lang="pl-PL" sz="4000" b="1" dirty="0" smtClean="0">
                <a:latin typeface="Sylfaen" pitchFamily="18" charset="0"/>
              </a:rPr>
              <a:t>15.951,72 pkt.</a:t>
            </a:r>
          </a:p>
          <a:p>
            <a:endParaRPr lang="pl-PL" dirty="0"/>
          </a:p>
        </p:txBody>
      </p:sp>
    </p:spTree>
  </p:cSld>
  <p:clrMapOvr>
    <a:masterClrMapping/>
  </p:clrMapOvr>
  <p:transition>
    <p:wheel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42910" y="357166"/>
            <a:ext cx="814393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Kategorie wiekowe:</a:t>
            </a:r>
          </a:p>
          <a:p>
            <a:endParaRPr lang="pl-PL" dirty="0" smtClean="0">
              <a:latin typeface="Sylfaen" pitchFamily="18" charset="0"/>
            </a:endParaRPr>
          </a:p>
          <a:p>
            <a:endParaRPr lang="pl-PL" dirty="0" smtClean="0">
              <a:latin typeface="Sylfaen" pitchFamily="18" charset="0"/>
            </a:endParaRPr>
          </a:p>
          <a:p>
            <a:endParaRPr lang="pl-PL" dirty="0" smtClean="0">
              <a:latin typeface="Sylfaen" pitchFamily="18" charset="0"/>
            </a:endParaRPr>
          </a:p>
          <a:p>
            <a:r>
              <a:rPr lang="pl-PL" sz="3200" b="1" dirty="0" smtClean="0">
                <a:latin typeface="Sylfaen" pitchFamily="18" charset="0"/>
              </a:rPr>
              <a:t>MMP</a:t>
            </a:r>
            <a:r>
              <a:rPr lang="pl-PL" sz="3200" dirty="0" smtClean="0">
                <a:latin typeface="Sylfaen" pitchFamily="18" charset="0"/>
              </a:rPr>
              <a:t>  		</a:t>
            </a:r>
            <a:r>
              <a:rPr lang="pl-PL" sz="3200" smtClean="0">
                <a:latin typeface="Sylfaen" pitchFamily="18" charset="0"/>
              </a:rPr>
              <a:t>- </a:t>
            </a:r>
            <a:r>
              <a:rPr lang="pl-PL" sz="3200" smtClean="0">
                <a:latin typeface="Sylfaen" pitchFamily="18" charset="0"/>
              </a:rPr>
              <a:t>IV </a:t>
            </a:r>
            <a:r>
              <a:rPr lang="pl-PL" sz="3200" dirty="0" smtClean="0">
                <a:latin typeface="Sylfaen" pitchFamily="18" charset="0"/>
              </a:rPr>
              <a:t>miejsce  -  3 522,54</a:t>
            </a:r>
          </a:p>
          <a:p>
            <a:endParaRPr lang="pl-PL" sz="3200" dirty="0" smtClean="0">
              <a:latin typeface="Sylfaen" pitchFamily="18" charset="0"/>
            </a:endParaRPr>
          </a:p>
          <a:p>
            <a:r>
              <a:rPr lang="pl-PL" sz="3200" b="1" dirty="0" smtClean="0">
                <a:latin typeface="Sylfaen" pitchFamily="18" charset="0"/>
              </a:rPr>
              <a:t>MPJ</a:t>
            </a:r>
            <a:r>
              <a:rPr lang="pl-PL" sz="3200" dirty="0" smtClean="0">
                <a:latin typeface="Sylfaen" pitchFamily="18" charset="0"/>
              </a:rPr>
              <a:t>   		- III miejsce  -  4 723,73</a:t>
            </a:r>
          </a:p>
          <a:p>
            <a:endParaRPr lang="pl-PL" sz="3200" dirty="0" smtClean="0">
              <a:latin typeface="Sylfaen" pitchFamily="18" charset="0"/>
            </a:endParaRPr>
          </a:p>
          <a:p>
            <a:r>
              <a:rPr lang="pl-PL" sz="3200" b="1" dirty="0" smtClean="0">
                <a:latin typeface="Sylfaen" pitchFamily="18" charset="0"/>
              </a:rPr>
              <a:t>MPJM</a:t>
            </a:r>
            <a:r>
              <a:rPr lang="pl-PL" sz="3200" dirty="0" smtClean="0">
                <a:latin typeface="Sylfaen" pitchFamily="18" charset="0"/>
              </a:rPr>
              <a:t>    		- II miejsce   -   4 772,53</a:t>
            </a:r>
          </a:p>
          <a:p>
            <a:endParaRPr lang="pl-PL" sz="3200" dirty="0" smtClean="0">
              <a:latin typeface="Sylfaen" pitchFamily="18" charset="0"/>
            </a:endParaRPr>
          </a:p>
          <a:p>
            <a:r>
              <a:rPr lang="pl-PL" sz="3200" b="1" dirty="0" smtClean="0">
                <a:latin typeface="Sylfaen" pitchFamily="18" charset="0"/>
              </a:rPr>
              <a:t>MŁODZIK</a:t>
            </a:r>
            <a:r>
              <a:rPr lang="pl-PL" sz="3200" dirty="0" smtClean="0">
                <a:latin typeface="Sylfaen" pitchFamily="18" charset="0"/>
              </a:rPr>
              <a:t>  	- I miejsce    -    2 932,92</a:t>
            </a:r>
            <a:endParaRPr lang="pl-PL" sz="3200" dirty="0">
              <a:latin typeface="Sylfaen" pitchFamily="18" charset="0"/>
            </a:endParaRPr>
          </a:p>
        </p:txBody>
      </p:sp>
    </p:spTree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116632"/>
            <a:ext cx="8568952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000000"/>
                </a:solidFill>
                <a:latin typeface="Czcionka tekstu podstawowego"/>
              </a:rPr>
              <a:t>Ogólnopolska Olimpiada Młodzieży w Sportach Halowych </a:t>
            </a:r>
            <a:endParaRPr lang="pl-PL" b="1" dirty="0" smtClean="0">
              <a:solidFill>
                <a:srgbClr val="000000"/>
              </a:solidFill>
              <a:latin typeface="Czcionka tekstu podstawowego"/>
            </a:endParaRPr>
          </a:p>
          <a:p>
            <a:pPr algn="ctr"/>
            <a:r>
              <a:rPr lang="pl-PL" b="1" dirty="0" smtClean="0">
                <a:solidFill>
                  <a:srgbClr val="FF0000"/>
                </a:solidFill>
                <a:latin typeface="Czcionka tekstu podstawowego"/>
              </a:rPr>
              <a:t>Warmia-Mazury </a:t>
            </a:r>
            <a:r>
              <a:rPr lang="pl-PL" b="1" dirty="0">
                <a:solidFill>
                  <a:srgbClr val="FF0000"/>
                </a:solidFill>
                <a:latin typeface="Czcionka tekstu podstawowego"/>
              </a:rPr>
              <a:t>2016</a:t>
            </a:r>
            <a:r>
              <a:rPr lang="pl-PL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019621"/>
              </p:ext>
            </p:extLst>
          </p:nvPr>
        </p:nvGraphicFramePr>
        <p:xfrm>
          <a:off x="827583" y="1268756"/>
          <a:ext cx="7488834" cy="453650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496278"/>
                <a:gridCol w="2496278"/>
                <a:gridCol w="2496278"/>
              </a:tblGrid>
              <a:tr h="378042">
                <a:tc>
                  <a:txBody>
                    <a:bodyPr/>
                    <a:lstStyle/>
                    <a:p>
                      <a:pPr algn="ctr" fontAlgn="b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17 sportów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804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  <a:latin typeface="+mn-lt"/>
                        </a:rPr>
                        <a:t>lokata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  <a:latin typeface="+mn-lt"/>
                        </a:rPr>
                        <a:t>Województwo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  <a:latin typeface="+mn-lt"/>
                        </a:rPr>
                        <a:t>pkt.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804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1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mazowieckie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1 178,30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804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  <a:latin typeface="+mn-lt"/>
                        </a:rPr>
                        <a:t>2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 smtClean="0">
                          <a:effectLst/>
                          <a:latin typeface="+mn-lt"/>
                        </a:rPr>
                        <a:t>śląskie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  <a:latin typeface="+mn-lt"/>
                        </a:rPr>
                        <a:t>1 174,10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804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3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wielkopolskie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1 068,70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804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4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małopolskie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780,75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804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5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pomorskie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686,70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804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6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zachodniopomorskie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667,83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804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7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dolnoślaskie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665,45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804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8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warmińsko-mazurskie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581,29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804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9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łódzkie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571,33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804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10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  <a:latin typeface="+mn-lt"/>
                        </a:rPr>
                        <a:t>kujawsko-pomorskie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  <a:latin typeface="+mn-lt"/>
                        </a:rPr>
                        <a:t>526,34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567798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14348" y="428604"/>
            <a:ext cx="785818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latin typeface="Sylfaen" pitchFamily="18" charset="0"/>
              </a:rPr>
              <a:t> </a:t>
            </a:r>
            <a:r>
              <a:rPr lang="pl-PL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65</a:t>
            </a:r>
            <a:r>
              <a:rPr lang="pl-PL" sz="3200" b="1" dirty="0" smtClean="0">
                <a:latin typeface="Sylfaen" pitchFamily="18" charset="0"/>
              </a:rPr>
              <a:t> </a:t>
            </a:r>
          </a:p>
          <a:p>
            <a:pPr algn="ctr"/>
            <a:r>
              <a:rPr lang="pl-PL" sz="3200" dirty="0" smtClean="0">
                <a:latin typeface="Sylfaen" pitchFamily="18" charset="0"/>
              </a:rPr>
              <a:t>sporty województwa śląskiego</a:t>
            </a:r>
          </a:p>
          <a:p>
            <a:pPr algn="ctr"/>
            <a:endParaRPr lang="pl-PL" sz="3200" dirty="0" smtClean="0">
              <a:latin typeface="Sylfaen" pitchFamily="18" charset="0"/>
            </a:endParaRPr>
          </a:p>
          <a:p>
            <a:pPr algn="ctr"/>
            <a:r>
              <a:rPr lang="pl-PL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46</a:t>
            </a:r>
          </a:p>
          <a:p>
            <a:pPr algn="ctr"/>
            <a:r>
              <a:rPr lang="pl-PL" sz="3200" dirty="0" smtClean="0">
                <a:latin typeface="Sylfaen" pitchFamily="18" charset="0"/>
              </a:rPr>
              <a:t>okręgowe związki i kluby wiodące/członkowie ŚFS</a:t>
            </a:r>
          </a:p>
          <a:p>
            <a:pPr algn="ctr"/>
            <a:endParaRPr lang="pl-PL" sz="3200" dirty="0" smtClean="0">
              <a:latin typeface="Sylfaen" pitchFamily="18" charset="0"/>
            </a:endParaRPr>
          </a:p>
          <a:p>
            <a:pPr algn="ctr"/>
            <a:r>
              <a:rPr lang="pl-PL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377</a:t>
            </a:r>
          </a:p>
          <a:p>
            <a:pPr algn="ctr"/>
            <a:r>
              <a:rPr lang="pl-PL" sz="3200" dirty="0" smtClean="0">
                <a:latin typeface="Sylfaen" pitchFamily="18" charset="0"/>
              </a:rPr>
              <a:t>kluby sportowe biorące udział w klasyfikacji Ogólnopolskiego Współzawodnictwa Sportowego Dzieci i Młodzieży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>
    <p:wheel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1196752"/>
            <a:ext cx="7992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/>
              <a:t>Plebiscyt </a:t>
            </a:r>
            <a:r>
              <a:rPr lang="pl-PL" sz="3600" b="1" dirty="0" smtClean="0">
                <a:solidFill>
                  <a:srgbClr val="FF0000"/>
                </a:solidFill>
              </a:rPr>
              <a:t>Dziennika Zachodniego</a:t>
            </a:r>
          </a:p>
          <a:p>
            <a:pPr algn="ctr"/>
            <a:endParaRPr lang="pl-PL" sz="3600" b="1" dirty="0" smtClean="0">
              <a:solidFill>
                <a:srgbClr val="FF0000"/>
              </a:solidFill>
            </a:endParaRPr>
          </a:p>
          <a:p>
            <a:pPr algn="ctr"/>
            <a:r>
              <a:rPr lang="pl-PL" sz="3600" b="1" dirty="0" smtClean="0">
                <a:solidFill>
                  <a:srgbClr val="FF0000"/>
                </a:solidFill>
              </a:rPr>
              <a:t> </a:t>
            </a:r>
            <a:r>
              <a:rPr lang="pl-PL" sz="3600" b="1" dirty="0" smtClean="0"/>
              <a:t>„</a:t>
            </a:r>
            <a:r>
              <a:rPr lang="pl-PL" sz="4000" b="1" dirty="0" smtClean="0"/>
              <a:t>Sportowiec roku 2016</a:t>
            </a:r>
            <a:r>
              <a:rPr lang="pl-PL" sz="3600" b="1" dirty="0" smtClean="0"/>
              <a:t>”</a:t>
            </a:r>
          </a:p>
          <a:p>
            <a:pPr algn="ctr"/>
            <a:endParaRPr lang="pl-PL" sz="3600" b="1" dirty="0" smtClean="0"/>
          </a:p>
          <a:p>
            <a:pPr algn="ctr"/>
            <a:r>
              <a:rPr lang="pl-PL" sz="3600" b="1" dirty="0" smtClean="0"/>
              <a:t>Głosowanie do 30.12.2016 </a:t>
            </a:r>
          </a:p>
          <a:p>
            <a:pPr algn="ctr"/>
            <a:r>
              <a:rPr lang="pl-PL" sz="3600" b="1" dirty="0" smtClean="0"/>
              <a:t>na stronie internetowej:</a:t>
            </a:r>
          </a:p>
          <a:p>
            <a:pPr algn="ctr"/>
            <a:endParaRPr lang="pl-PL" sz="3600" dirty="0"/>
          </a:p>
          <a:p>
            <a:pPr algn="ctr"/>
            <a:r>
              <a:rPr lang="pl-PL" sz="2400" b="1" dirty="0" smtClean="0">
                <a:solidFill>
                  <a:srgbClr val="0070C0"/>
                </a:solidFill>
              </a:rPr>
              <a:t>www.dziennikzachodni.pl/plebiscyt/sportowiec</a:t>
            </a:r>
            <a:endParaRPr lang="pl-PL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825876"/>
      </p:ext>
    </p:extLst>
  </p:cSld>
  <p:clrMapOvr>
    <a:masterClrMapping/>
  </p:clrMapOvr>
  <p:transition>
    <p:wheel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4400" b="1" dirty="0" smtClean="0">
                <a:latin typeface="Times New Roman" pitchFamily="18" charset="0"/>
                <a:cs typeface="Times New Roman" pitchFamily="18" charset="0"/>
              </a:rPr>
              <a:t>DZIĘKUJĘ ZA UWAGĘ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>
              <a:buNone/>
            </a:pPr>
            <a:r>
              <a:rPr lang="pl-PL" dirty="0" smtClean="0"/>
              <a:t>                                  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Krzysztof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Koniusz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116632"/>
            <a:ext cx="8568952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000000"/>
                </a:solidFill>
                <a:latin typeface="Czcionka tekstu podstawowego"/>
              </a:rPr>
              <a:t>Ogólnopolska Olimpiada Młodzieży w Sportach Halowych </a:t>
            </a:r>
            <a:endParaRPr lang="pl-PL" b="1" dirty="0" smtClean="0">
              <a:solidFill>
                <a:srgbClr val="000000"/>
              </a:solidFill>
              <a:latin typeface="Czcionka tekstu podstawowego"/>
            </a:endParaRPr>
          </a:p>
          <a:p>
            <a:pPr algn="ctr"/>
            <a:r>
              <a:rPr lang="pl-PL" b="1" dirty="0" smtClean="0">
                <a:solidFill>
                  <a:srgbClr val="FF0000"/>
                </a:solidFill>
                <a:latin typeface="Czcionka tekstu podstawowego"/>
              </a:rPr>
              <a:t>Warmia-Mazury </a:t>
            </a:r>
            <a:r>
              <a:rPr lang="pl-PL" b="1" dirty="0">
                <a:solidFill>
                  <a:srgbClr val="FF0000"/>
                </a:solidFill>
                <a:latin typeface="Czcionka tekstu podstawowego"/>
              </a:rPr>
              <a:t>2016</a:t>
            </a:r>
            <a:r>
              <a:rPr lang="pl-PL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334237"/>
              </p:ext>
            </p:extLst>
          </p:nvPr>
        </p:nvGraphicFramePr>
        <p:xfrm>
          <a:off x="899591" y="1268756"/>
          <a:ext cx="7416825" cy="34685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472275"/>
                <a:gridCol w="2472275"/>
                <a:gridCol w="2472275"/>
              </a:tblGrid>
              <a:tr h="486819">
                <a:tc>
                  <a:txBody>
                    <a:bodyPr/>
                    <a:lstStyle/>
                    <a:p>
                      <a:pPr algn="ctr" fontAlgn="b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17 sportów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596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  <a:latin typeface="+mn-lt"/>
                        </a:rPr>
                        <a:t>lokata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  <a:latin typeface="+mn-lt"/>
                        </a:rPr>
                        <a:t>Województwo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  <a:latin typeface="+mn-lt"/>
                        </a:rPr>
                        <a:t>pkt.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2596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lubelskie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507,67</a:t>
                      </a:r>
                    </a:p>
                  </a:txBody>
                  <a:tcPr marL="9525" marR="9525" marT="9525" marB="0" anchor="ctr"/>
                </a:tc>
              </a:tr>
              <a:tr h="42596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lubuskie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250,50</a:t>
                      </a:r>
                    </a:p>
                  </a:txBody>
                  <a:tcPr marL="9525" marR="9525" marT="9525" marB="0" anchor="ctr"/>
                </a:tc>
              </a:tr>
              <a:tr h="42596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opolskie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220,79</a:t>
                      </a:r>
                    </a:p>
                  </a:txBody>
                  <a:tcPr marL="9525" marR="9525" marT="9525" marB="0" anchor="ctr"/>
                </a:tc>
              </a:tr>
              <a:tr h="42596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podkarpackie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211,58</a:t>
                      </a:r>
                    </a:p>
                  </a:txBody>
                  <a:tcPr marL="9525" marR="9525" marT="9525" marB="0" anchor="ctr"/>
                </a:tc>
              </a:tr>
              <a:tr h="42596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świętokrzyskie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126,83</a:t>
                      </a:r>
                    </a:p>
                  </a:txBody>
                  <a:tcPr marL="9525" marR="9525" marT="9525" marB="0" anchor="ctr"/>
                </a:tc>
              </a:tr>
              <a:tr h="42596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podlaskie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20,17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950093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0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000000"/>
                </a:solidFill>
                <a:latin typeface="+mj-lt"/>
              </a:rPr>
              <a:t>medalowe lokaty sportów woj. śląskiego</a:t>
            </a:r>
            <a:r>
              <a:rPr lang="pl-PL" sz="2000" dirty="0">
                <a:latin typeface="+mj-lt"/>
              </a:rPr>
              <a:t>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191242"/>
              </p:ext>
            </p:extLst>
          </p:nvPr>
        </p:nvGraphicFramePr>
        <p:xfrm>
          <a:off x="1331640" y="908720"/>
          <a:ext cx="6288360" cy="508499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96120"/>
                <a:gridCol w="2096120"/>
                <a:gridCol w="2096120"/>
              </a:tblGrid>
              <a:tr h="41153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</a:rPr>
                        <a:t>lokata 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sport</a:t>
                      </a:r>
                      <a:endParaRPr lang="pl-PL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pkt.</a:t>
                      </a:r>
                      <a:endParaRPr lang="pl-PL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1153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I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judo K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89,66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1153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I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judo M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92,95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1153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I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piłka siatowa M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100,00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1153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I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szermierka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301,00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1153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II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zapasy K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61,00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1153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II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szachy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52,00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1153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II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badminton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53,00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1153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II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gimnastyka sportowa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142,5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1153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II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szachy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52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1153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II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brydż sportowy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58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1153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III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>
                          <a:effectLst/>
                        </a:rPr>
                        <a:t>piłka siatowa K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</a:rPr>
                        <a:t>75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0618761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2002</TotalTime>
  <Words>3258</Words>
  <Application>Microsoft Office PowerPoint</Application>
  <PresentationFormat>Pokaz na ekranie (4:3)</PresentationFormat>
  <Paragraphs>1063</Paragraphs>
  <Slides>72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72</vt:i4>
      </vt:variant>
    </vt:vector>
  </HeadingPairs>
  <TitlesOfParts>
    <vt:vector size="73" baseType="lpstr">
      <vt:lpstr>Hol</vt:lpstr>
      <vt:lpstr>Wyniki i ocena udziału reprezentantów Województwa Śląskiego w Ogólnopolskim Współzawodnictwie Sportowym Dzieci i Młodzieży za rok 2016 </vt:lpstr>
      <vt:lpstr>  śląscy sportowcy w Rio</vt:lpstr>
      <vt:lpstr>  śląscy sportowcy w Rio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KLASYFIKACJA WOJEWÓDZTW WE WSPÓŁZAWODNICTWIE SPORTOWYM DZIECI I MŁODZIEŻY ZA ROK 2016 na dzień 01.12.2016r. </vt:lpstr>
      <vt:lpstr>KLASYFIKACJA WOJEWÓDZTW WE WSPÓŁZAWODNICTWIE SPORTOWYM DZIECI I MŁODZIEŻY ZA ROK 2016 na dzień  01.12.2016r. </vt:lpstr>
      <vt:lpstr>LOKATY 10 NAJLEPSZYCH GMIN WOJ. ŚLĄSKIEGO WE WSPÓŁZAWODNICTWIE SPORTOWYM DZIECI I MŁODZIEŻY  ZA ROK 2016</vt:lpstr>
      <vt:lpstr>LOKATY 10 NAJLEPSZYCH KLUBÓW WOJ.ŚLĄSKIEGO WE WSPÓŁZAWODNICTWIE SPORTOWYM DZIECI I MŁODZIEŻY  ZA ROK 2016</vt:lpstr>
      <vt:lpstr>                      AKROBATYKA SPORTOWA              Prezes Śląskiego Związku Akrobatyki:   Tadeusz Świat                              Trener koordynator :  Krzysztof Wilusz                               </vt:lpstr>
      <vt:lpstr>                            BADMINTON              Prezes Śląskiego Związku Badmintona:  Jarosław Ociepa                               Trener koordynator : Szymon Kostka                              </vt:lpstr>
      <vt:lpstr>                            BASEBALL             Prezes Górnośląskiego Okręgowego Związku Baseballu i Softballu:      Jan Smołka                              Trener koordynator :       Lucjan Steuer                              </vt:lpstr>
      <vt:lpstr>                            BIATHLON                Prezes Śląskiego Związku Biathlonu : Stanisław Kępka                                Trener koordynator :  Stanisław Kępka                                 </vt:lpstr>
      <vt:lpstr>  UKS Fair Play Jaworzno</vt:lpstr>
      <vt:lpstr>                            BOKS               Prezes Śląskiego Związku Bokserskiego :  Andrzej Filipek                              Trener koordynator :  Ryszard Dziopa                </vt:lpstr>
      <vt:lpstr>                      BRYDŻ SPORTOWY               Prezes Śląskiego Związku Brydża Sportowego:            Ryszard Łazikiewicz                              Trener koordynator :  Ryszard Kiełczewski                                </vt:lpstr>
      <vt:lpstr>                             CURLING                Klub Sportowy Warszowice                                                                                                                   Trene                   Trener koordynator :  Damian Herman                              </vt:lpstr>
      <vt:lpstr>                            GIMNASTYKA SPORTOWA i          ARTYSTYCZNA               Prezes Okręgowego Związku Gimnastycznego:         Stanisław Ruszkowski                              Trener koordynator :  Teresa Supińska, Anna Dusza-Lipska                                 </vt:lpstr>
      <vt:lpstr>  GOLF   Trener koordynator:  Filip Naglak </vt:lpstr>
      <vt:lpstr>                              HOKEJ NA LODZIE              Prezes Śląskiego Związku Hokeja na Lodzie : Mirosław Minkina                             Trener koordynator :  Mieczysław Nahunko                              </vt:lpstr>
      <vt:lpstr>                              HOKEJ NA TRAWIE             Prezes Śląskiego Związku Hokeja na Trawie : Andrzej Miśkiewicz                             Trener koordynator :  Andrzej Miśkiewicz                              </vt:lpstr>
      <vt:lpstr>                              JEŹDZIECTWO              Prezes Śląskiego Związku Jeździeckiego : Julita Kasztelnik                             Trener koordynator :  Bogdan Chrzanowski                              </vt:lpstr>
      <vt:lpstr>                                     JUDO              Prezes Śląskiego Związku Judo:  Zenon Mościński                             Trener koordynator :  Zenon Mościński                              </vt:lpstr>
      <vt:lpstr>                             KAJAKARSTWO i KAJAK POLO               Prezes Śląskiego Związku Kajakowego:  Czesław Górka                               Trener koordynator :  Halina Błaszkiewicz                               </vt:lpstr>
      <vt:lpstr>                          KARATE  FUDOKAN      Trener koordynator:  Patrycja  Lalik                                  </vt:lpstr>
      <vt:lpstr>                          KARATE  WKF i KYOKUSHIN              Prezes Śląskiego Związku Karate :  Edward Urbańczyk                               Trener koordynator :  Paweł Połtorzecki                              </vt:lpstr>
      <vt:lpstr>                           KARATE  TRADYCYJNE              Prezes Śląskiego  Okręgowego Związku Karate  Tradycyjnego:                    Janusz Sowa                              Trener koordynator :  Janusz Sowa                               </vt:lpstr>
      <vt:lpstr>                                   KICKBOXING              Prezes Śląskiego Okręgowego Związku Kickboxingu :         Agnieszka Turchan                             Trener koordynator :  Agnieszka Turchan                              </vt:lpstr>
      <vt:lpstr>                                   KOLARSTWO               Prezes Śląskiego Związku Kolarskiego:  Rafał Makowski                             Trener koordynator :  Miłosz Bujak                              </vt:lpstr>
      <vt:lpstr>                                   KOSZYKÓWKA               Prezes Śląskiego Związku Koszykówki :  Marcin Staniczek                             Trener koordynator :  Marek Juszkiewicz                              </vt:lpstr>
      <vt:lpstr>                                KRĘGLARSTWO                  Prezes Śląskiego Okręgowego Związku Kręglarskiego :                                      Henryk Lisowski                                     Trener koordynator :  Tadeusz Bożek                                      </vt:lpstr>
      <vt:lpstr>                                LEKKA ATLETYKA              Prezes Śląskiego Związku Lekkiej Atletyki :  Jacek Markowski                              Trener koordynator :  Czesław Lamch                               </vt:lpstr>
      <vt:lpstr>                                ŁUCZNICTWO               Prezes Śląskiego Okręgowego Związku Łuczniczego :    Dawid Michalski                             Trener koordynator :  Dawid Michalski                              </vt:lpstr>
      <vt:lpstr>                          ŁYŻWIARSTWO FIGUROWE                              UKŁ SPIN Katowice                  Trener koordynator :  Maria Domagała                           </vt:lpstr>
      <vt:lpstr>                          ŁYŻWIARSTWO SZYBKIE    KS AZS AWF KATOWICE                                                         </vt:lpstr>
      <vt:lpstr>                                  NARCIARSTWO             Prezes Śląsko-Beskidzkiego Związku Narciarskiego : Andrzej Wąsowicz                           Trener koordynator :  Zbigniew Dendys, Rafał Śliż, Tomasz Sikora                            </vt:lpstr>
      <vt:lpstr>                          ORIENTACJA SPORTOWA             Prezes Śląskiego Związku Orientacji Sportowe : Marta Syryjczyk                           Trener koordynator :  Janusz Abramowicz                            </vt:lpstr>
      <vt:lpstr>                          PIĘCIOBÓJ  NOWOCZESNY             UKS 48  Częstochowa                                  Trener koordynator :  Tomasz Bałchanowski                                   </vt:lpstr>
      <vt:lpstr>                                  PIŁKA NOŻNA                                                       Prezes Śląskiego Związku Piłki Nożnej : Henryk Kula    trener koordynator: Barbara Wapińska, Damian Galeja                                                                </vt:lpstr>
      <vt:lpstr>                                   PIŁKA RĘCZNA                                                    Prezes Śląskiego Związku Piłki Ręcznej  : Marcin Zubek                            Trener koordynator :  Marcin Zubek                            </vt:lpstr>
      <vt:lpstr>                           PIŁKA SIATKOWA I PLAŻOWA                                                    Prezes Śląskiego Związku Piłki Siatkowej :  Marcin Weiner                            Trener koordynator :  Sebastian Michalak                             </vt:lpstr>
      <vt:lpstr>                                         Prezes Śląskiego Związku Piłki Siatkowej :  Marcin Weiner                                                  Trener koordynator :  Waldemar Kawka</vt:lpstr>
      <vt:lpstr>                                               PIŁKA WODNA, PŁYWANIE,              SKOKI DO WODY                    Prezes Śląskiego Okręgowego Związku Pływackiego :  Marek Jabczyk    Trener koordynator :  Jacek Liniewiecki, Marek Jabczyk, Mirosława Gruszka                                 </vt:lpstr>
      <vt:lpstr>               </vt:lpstr>
      <vt:lpstr>                            PODNOSZENIE CIĘŻARÓW                                                    Prezes Śląskiego Związku Podnoszenia Ciężarów:  Jerzy Michura                                                     Trener koordynator :  Roman Wanot                             </vt:lpstr>
      <vt:lpstr>                                         RUGBY                                                    Prezes Śląskiego Związku Rugby :  Rafał Kubicz                            Trener koordynator :  Dariusz Wolan                             </vt:lpstr>
      <vt:lpstr>                               SPORTY SANECZKOWE                          Prezes Okręgowego Związku Sportów Saneczkowych :  Dorota Honkisz                            Trener koordynator :  Krzysztof Orszulik                                             </vt:lpstr>
      <vt:lpstr>                               SNOWBOARD                                             Prezes Śląsko-Beskidzkiego Związku Narciarskiego:     Andrzej Wąsowicz                           Trener koordynator :  Michał Andrzejewski                       </vt:lpstr>
      <vt:lpstr>                            STRZELECTWO SPORTOWE                                               Prezes Śląskiego Związku Strzelectwa Sportowego :                  Krzysztof Rymski                        trener koordynator :  Krzysztof Rymski                         </vt:lpstr>
      <vt:lpstr>                                        SZACHY                                                    Prezes Śląskiego Związku Szachowego:  Łukasz Brożek                            trener koordynator :  Marian Twardoń                             </vt:lpstr>
      <vt:lpstr>                                     SZERMIERKA                                                    Prezes Śląskiego Związku Szermierczego:  Beata Rak                             Trener koordynator :  Piotr Bortel                             </vt:lpstr>
      <vt:lpstr>                                TAEKWONDO ITF                                                    Prezes Śląskiego Okręgowego Związku Taekwondo :        Jacek Wąchała                            trener  koordynator :  Jacek  Wąchała                             </vt:lpstr>
      <vt:lpstr>                            TAEKWONDO  OLIMPIJSKIE                                    LUKS Kantor Częstochowa                            trener koordynator :  Robert Kantorysiński                             </vt:lpstr>
      <vt:lpstr>                                    TENIS                                                              Prezes Śląskiego Związku Tenisowego : Dariusz  Łukaszewski                            trener koordynator :  Ignacy Urbański                             </vt:lpstr>
      <vt:lpstr>                                  TENIS  STOŁOWY                                                              Prezes Śląskiego Związku Tenisa Stołowego : Wojciech Waldowski                            trener koordynator :  Wacław Suchecki                             </vt:lpstr>
      <vt:lpstr>                                  TRIATHLON                                                              Prezes Śląskiego Związku Triathlonu :  Michał Szłapka                            Trener koordynator :  Joanna Ulman - Szłapka                            </vt:lpstr>
      <vt:lpstr>   WARCABY </vt:lpstr>
      <vt:lpstr>                                       ZAPASY                                                                Prezes Śląskiego Związku Zapaśniczego :  Witold Ciemierz                            trener koordynator :  Sylwia Bileńska, Piotr  Topolski,                     Tomasz Garczyński                             </vt:lpstr>
      <vt:lpstr>                                 Prezes Śląskiego Związku Zapaśniczego :  Witold Ciemierz                            trener koordynator :  Sylwia Bileńska, Piotr  Topolski,                     Tomasz Garczyński</vt:lpstr>
      <vt:lpstr>                                  ŻEGLARSTWO                                                              Prezes Śląskiego Związku Żeglarskiego :  Marian Krupa                            Trener koordynator :  Marian Krupa                        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Śląska Federacja Sportu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krzysztof Koniusz</cp:lastModifiedBy>
  <cp:revision>232</cp:revision>
  <dcterms:created xsi:type="dcterms:W3CDTF">2014-10-13T12:13:10Z</dcterms:created>
  <dcterms:modified xsi:type="dcterms:W3CDTF">2016-12-28T14:43:26Z</dcterms:modified>
</cp:coreProperties>
</file>