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D630B-28D2-48F2-95DB-9A2CC29B3ECE}" type="datetimeFigureOut">
              <a:rPr lang="pl-PL" smtClean="0"/>
              <a:pPr/>
              <a:t>2016-12-09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402D20B-EB3D-4213-8B94-72D83F70717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D630B-28D2-48F2-95DB-9A2CC29B3ECE}" type="datetimeFigureOut">
              <a:rPr lang="pl-PL" smtClean="0"/>
              <a:pPr/>
              <a:t>2016-12-09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20B-EB3D-4213-8B94-72D83F7071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D630B-28D2-48F2-95DB-9A2CC29B3ECE}" type="datetimeFigureOut">
              <a:rPr lang="pl-PL" smtClean="0"/>
              <a:pPr/>
              <a:t>2016-12-09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20B-EB3D-4213-8B94-72D83F7071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D630B-28D2-48F2-95DB-9A2CC29B3ECE}" type="datetimeFigureOut">
              <a:rPr lang="pl-PL" smtClean="0"/>
              <a:pPr/>
              <a:t>2016-12-09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20B-EB3D-4213-8B94-72D83F70717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D630B-28D2-48F2-95DB-9A2CC29B3ECE}" type="datetimeFigureOut">
              <a:rPr lang="pl-PL" smtClean="0"/>
              <a:pPr/>
              <a:t>2016-12-09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402D20B-EB3D-4213-8B94-72D83F7071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D630B-28D2-48F2-95DB-9A2CC29B3ECE}" type="datetimeFigureOut">
              <a:rPr lang="pl-PL" smtClean="0"/>
              <a:pPr/>
              <a:t>2016-12-09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20B-EB3D-4213-8B94-72D83F70717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D630B-28D2-48F2-95DB-9A2CC29B3ECE}" type="datetimeFigureOut">
              <a:rPr lang="pl-PL" smtClean="0"/>
              <a:pPr/>
              <a:t>2016-12-09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20B-EB3D-4213-8B94-72D83F70717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D630B-28D2-48F2-95DB-9A2CC29B3ECE}" type="datetimeFigureOut">
              <a:rPr lang="pl-PL" smtClean="0"/>
              <a:pPr/>
              <a:t>2016-12-09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20B-EB3D-4213-8B94-72D83F7071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D630B-28D2-48F2-95DB-9A2CC29B3ECE}" type="datetimeFigureOut">
              <a:rPr lang="pl-PL" smtClean="0"/>
              <a:pPr/>
              <a:t>2016-12-09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20B-EB3D-4213-8B94-72D83F7071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D630B-28D2-48F2-95DB-9A2CC29B3ECE}" type="datetimeFigureOut">
              <a:rPr lang="pl-PL" smtClean="0"/>
              <a:pPr/>
              <a:t>2016-12-09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20B-EB3D-4213-8B94-72D83F70717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D630B-28D2-48F2-95DB-9A2CC29B3ECE}" type="datetimeFigureOut">
              <a:rPr lang="pl-PL" smtClean="0"/>
              <a:pPr/>
              <a:t>2016-12-09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402D20B-EB3D-4213-8B94-72D83F70717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C5D630B-28D2-48F2-95DB-9A2CC29B3ECE}" type="datetimeFigureOut">
              <a:rPr lang="pl-PL" smtClean="0"/>
              <a:pPr/>
              <a:t>2016-12-09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402D20B-EB3D-4213-8B94-72D83F70717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712968" cy="2040632"/>
          </a:xfrm>
        </p:spPr>
        <p:txBody>
          <a:bodyPr>
            <a:noAutofit/>
          </a:bodyPr>
          <a:lstStyle/>
          <a:p>
            <a:pPr algn="l">
              <a:tabLst>
                <a:tab pos="179388" algn="l"/>
              </a:tabLst>
            </a:pPr>
            <a:r>
              <a:rPr lang="pl-PL" sz="3600" b="1" dirty="0" smtClean="0">
                <a:solidFill>
                  <a:schemeClr val="tx1"/>
                </a:solidFill>
              </a:rPr>
              <a:t>Zasady treningu siłowego (wg Joe </a:t>
            </a:r>
            <a:r>
              <a:rPr lang="pl-PL" sz="3600" b="1" dirty="0" err="1" smtClean="0">
                <a:solidFill>
                  <a:schemeClr val="tx1"/>
                </a:solidFill>
              </a:rPr>
              <a:t>Weidera</a:t>
            </a:r>
            <a:r>
              <a:rPr lang="pl-PL" sz="3600" b="1" dirty="0" smtClean="0">
                <a:solidFill>
                  <a:schemeClr val="tx1"/>
                </a:solidFill>
              </a:rPr>
              <a:t>)</a:t>
            </a:r>
          </a:p>
          <a:p>
            <a:pPr algn="l">
              <a:tabLst>
                <a:tab pos="179388" algn="l"/>
              </a:tabLst>
            </a:pPr>
            <a:endParaRPr lang="pl-PL" sz="3600" b="1" dirty="0" smtClean="0">
              <a:solidFill>
                <a:schemeClr val="tx1"/>
              </a:solidFill>
            </a:endParaRPr>
          </a:p>
          <a:p>
            <a:pPr algn="l">
              <a:tabLst>
                <a:tab pos="179388" algn="l"/>
              </a:tabLst>
            </a:pPr>
            <a:r>
              <a:rPr lang="pl-PL" sz="3800" b="1" dirty="0" smtClean="0">
                <a:solidFill>
                  <a:schemeClr val="tx1"/>
                </a:solidFill>
              </a:rPr>
              <a:t>i ich wykorzystanie</a:t>
            </a:r>
          </a:p>
          <a:p>
            <a:pPr algn="l">
              <a:tabLst>
                <a:tab pos="179388" algn="l"/>
              </a:tabLst>
            </a:pPr>
            <a:r>
              <a:rPr lang="pl-PL" sz="3800" b="1" dirty="0" smtClean="0">
                <a:solidFill>
                  <a:schemeClr val="tx1"/>
                </a:solidFill>
              </a:rPr>
              <a:t>w treningu sportowym</a:t>
            </a:r>
            <a:endParaRPr lang="pl-PL" sz="3800" b="1" dirty="0">
              <a:solidFill>
                <a:schemeClr val="tx1"/>
              </a:solidFill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251520" y="116632"/>
            <a:ext cx="3707904" cy="504055"/>
          </a:xfrm>
        </p:spPr>
        <p:txBody>
          <a:bodyPr>
            <a:normAutofit/>
          </a:bodyPr>
          <a:lstStyle/>
          <a:p>
            <a:r>
              <a:rPr lang="pl-PL" sz="2400" b="1" dirty="0" smtClean="0">
                <a:solidFill>
                  <a:schemeClr val="tx1"/>
                </a:solidFill>
              </a:rPr>
              <a:t>Prof. dr hab. Janusz Iskra</a:t>
            </a:r>
            <a:endParaRPr lang="pl-PL" sz="2400" b="1" i="1" dirty="0">
              <a:solidFill>
                <a:schemeClr val="tx1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467544" y="692696"/>
            <a:ext cx="324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i="1" dirty="0" err="1" smtClean="0">
                <a:solidFill>
                  <a:prstClr val="black"/>
                </a:solidFill>
                <a:latin typeface="Franklin Gothic Book"/>
                <a:ea typeface="+mj-ea"/>
                <a:cs typeface="+mj-cs"/>
              </a:rPr>
              <a:t>j.iskra@awf.katowice.pl</a:t>
            </a:r>
            <a:endParaRPr lang="pl-PL" dirty="0"/>
          </a:p>
        </p:txBody>
      </p:sp>
      <p:pic>
        <p:nvPicPr>
          <p:cNvPr id="47108" name="Picture 4" descr="Znalezione obrazy dla zapytania trening si&amp;lstrok;owy weider 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212976"/>
            <a:ext cx="2520280" cy="32495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24936" cy="72494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8. Zasada „pompowania krwi do mięśni”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7200800" cy="53285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sz="3800" b="1" dirty="0" smtClean="0"/>
              <a:t>	Charakterystyka</a:t>
            </a:r>
          </a:p>
          <a:p>
            <a:r>
              <a:rPr lang="pl-PL" sz="3100" dirty="0" smtClean="0"/>
              <a:t>podstawą tej zasady jest grupowanie ćwiczeń na </a:t>
            </a:r>
          </a:p>
          <a:p>
            <a:pPr>
              <a:buNone/>
            </a:pPr>
            <a:r>
              <a:rPr lang="pl-PL" sz="3100" dirty="0" smtClean="0"/>
              <a:t>	tą samą grupę mięśniową w jednym ciągu danej serii,</a:t>
            </a:r>
          </a:p>
          <a:p>
            <a:endParaRPr lang="pl-PL" sz="3100" dirty="0" smtClean="0"/>
          </a:p>
          <a:p>
            <a:pPr>
              <a:buNone/>
            </a:pPr>
            <a:r>
              <a:rPr lang="pl-PL" sz="4100" b="1" dirty="0" smtClean="0"/>
              <a:t>	Przykład</a:t>
            </a:r>
          </a:p>
          <a:p>
            <a:r>
              <a:rPr lang="pl-PL" sz="3100" dirty="0" smtClean="0"/>
              <a:t>3-4 ćwiczenia wykonujemy bez przerwy wypoczynkowej,</a:t>
            </a:r>
          </a:p>
          <a:p>
            <a:r>
              <a:rPr lang="pl-PL" sz="3100" dirty="0" smtClean="0"/>
              <a:t>Przysiad + półprzysiad + podnoszenie ciężarka + wyciskanie nóg na maszynie</a:t>
            </a:r>
          </a:p>
          <a:p>
            <a:pPr>
              <a:buNone/>
            </a:pPr>
            <a:endParaRPr lang="pl-PL" sz="3100" dirty="0" smtClean="0"/>
          </a:p>
          <a:p>
            <a:pPr>
              <a:buNone/>
            </a:pPr>
            <a:r>
              <a:rPr lang="pl-PL" sz="4100" b="1" dirty="0" smtClean="0"/>
              <a:t>	Możliwości wykorzystania w sporcie</a:t>
            </a:r>
          </a:p>
          <a:p>
            <a:r>
              <a:rPr lang="pl-PL" sz="3100" dirty="0" smtClean="0"/>
              <a:t>szerokie możliwości stosowania, ale tylko w przypadku zawodników zaawansowanych</a:t>
            </a:r>
          </a:p>
          <a:p>
            <a:r>
              <a:rPr lang="pl-PL" sz="3100" dirty="0" smtClean="0"/>
              <a:t>można tworzyć specyficzne obwody siłowe ukierunkowane na daną partię mięśniową.</a:t>
            </a:r>
          </a:p>
          <a:p>
            <a:endParaRPr lang="pl-PL" dirty="0"/>
          </a:p>
        </p:txBody>
      </p:sp>
      <p:pic>
        <p:nvPicPr>
          <p:cNvPr id="37890" name="Picture 2" descr="Znalezione obrazy dla zapytania &amp;cacute;wiczenia na nogi na mi&amp;eogon;&amp;sacute;nie dwug&amp;lstrok;owe uda z partnerem 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1052736"/>
            <a:ext cx="1905000" cy="1876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72400" cy="652934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9. Zasada </a:t>
            </a:r>
            <a:r>
              <a:rPr lang="pl-PL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superserii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7128792" cy="48230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sz="4600" b="1" dirty="0" smtClean="0"/>
              <a:t>	Charakterystyka</a:t>
            </a:r>
          </a:p>
          <a:p>
            <a:r>
              <a:rPr lang="pl-PL" b="1" dirty="0" err="1" smtClean="0"/>
              <a:t>superseria</a:t>
            </a:r>
            <a:r>
              <a:rPr lang="pl-PL" b="1" dirty="0" smtClean="0"/>
              <a:t> = 2 ćwiczenia na przeciwstawne grupy mięśniowe,</a:t>
            </a:r>
          </a:p>
          <a:p>
            <a:r>
              <a:rPr lang="pl-PL" b="1" dirty="0" err="1" smtClean="0"/>
              <a:t>superserie</a:t>
            </a:r>
            <a:r>
              <a:rPr lang="pl-PL" b="1" dirty="0" smtClean="0"/>
              <a:t> wykonuje się bez, lub z niewielkimi przerwami</a:t>
            </a:r>
          </a:p>
          <a:p>
            <a:r>
              <a:rPr lang="pl-PL" b="1" dirty="0" smtClean="0"/>
              <a:t>główny cel do zwiększenie możliwości regeneracji mięśnia</a:t>
            </a:r>
          </a:p>
          <a:p>
            <a:endParaRPr lang="pl-PL" dirty="0" smtClean="0"/>
          </a:p>
          <a:p>
            <a:pPr>
              <a:buNone/>
            </a:pPr>
            <a:r>
              <a:rPr lang="pl-PL" sz="4600" b="1" dirty="0" smtClean="0"/>
              <a:t>	Przykład</a:t>
            </a:r>
          </a:p>
          <a:p>
            <a:r>
              <a:rPr lang="pl-PL" b="1" dirty="0" smtClean="0"/>
              <a:t>ćwiczenia mięśni dwugłowych i czworogłowych, (np. przysiad + </a:t>
            </a:r>
            <a:r>
              <a:rPr lang="pl-PL" b="1" dirty="0" err="1" smtClean="0"/>
              <a:t>mm</a:t>
            </a:r>
            <a:r>
              <a:rPr lang="pl-PL" b="1" dirty="0" smtClean="0"/>
              <a:t>. dwugłowe (z partnerem). </a:t>
            </a:r>
          </a:p>
          <a:p>
            <a:r>
              <a:rPr lang="pl-PL" b="1" dirty="0" smtClean="0"/>
              <a:t>ćwiczenia mięśni brzucha i grzbietu, np. BB/ dynamicznie +GG/statycznie,</a:t>
            </a:r>
          </a:p>
          <a:p>
            <a:r>
              <a:rPr lang="pl-PL" b="1" dirty="0" smtClean="0"/>
              <a:t>ćwiczenia mięśni dwugłowych i trójgłowych przedramienia</a:t>
            </a:r>
          </a:p>
          <a:p>
            <a:pPr>
              <a:buNone/>
            </a:pPr>
            <a:endParaRPr lang="pl-PL" dirty="0" smtClean="0"/>
          </a:p>
          <a:p>
            <a:pPr lvl="1">
              <a:buNone/>
            </a:pPr>
            <a:r>
              <a:rPr lang="pl-PL" sz="4400" b="1" dirty="0" smtClean="0"/>
              <a:t>Możliwości wykorzystania w sporcie</a:t>
            </a:r>
          </a:p>
          <a:p>
            <a:r>
              <a:rPr lang="pl-PL" b="1" dirty="0" smtClean="0"/>
              <a:t>Szerokie, nie tylko związane z treningiem typowej siły</a:t>
            </a:r>
          </a:p>
        </p:txBody>
      </p:sp>
      <p:pic>
        <p:nvPicPr>
          <p:cNvPr id="36866" name="Picture 2" descr="Znalezione obrazy dla zapytania &amp;cacute;wiczenia na nogi na mi&amp;eogon;&amp;sacute;nie dwug&amp;lstrok;owe uda z partnerem 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429000"/>
            <a:ext cx="1947756" cy="1512168"/>
          </a:xfrm>
          <a:prstGeom prst="rect">
            <a:avLst/>
          </a:prstGeom>
          <a:noFill/>
        </p:spPr>
      </p:pic>
      <p:pic>
        <p:nvPicPr>
          <p:cNvPr id="36868" name="Picture 4" descr="Znalezione obrazy dla zapytania &amp;cacute;wiczenie górnej cze&amp;sacute;ci cia&amp;lstrok; 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772816"/>
            <a:ext cx="2915816" cy="1447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772400" cy="796950"/>
          </a:xfrm>
          <a:solidFill>
            <a:schemeClr val="accent1"/>
          </a:solidFill>
        </p:spPr>
        <p:txBody>
          <a:bodyPr anchor="ctr"/>
          <a:lstStyle/>
          <a:p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10. Zasada serii łączonych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27584" y="1412776"/>
            <a:ext cx="7859216" cy="46070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sz="4600" b="1" dirty="0" smtClean="0"/>
              <a:t>	Charakterystyka</a:t>
            </a:r>
          </a:p>
          <a:p>
            <a:r>
              <a:rPr lang="pl-PL" b="1" dirty="0" smtClean="0"/>
              <a:t>seria łączona + </a:t>
            </a:r>
            <a:r>
              <a:rPr lang="pl-PL" b="1" dirty="0" err="1" smtClean="0"/>
              <a:t>superseria</a:t>
            </a:r>
            <a:r>
              <a:rPr lang="pl-PL" b="1" dirty="0" smtClean="0"/>
              <a:t> na tą samą grupę mięśniową</a:t>
            </a:r>
          </a:p>
          <a:p>
            <a:r>
              <a:rPr lang="pl-PL" b="1" dirty="0" smtClean="0"/>
              <a:t>w serii łączonej przerwy są bardzo krótkie lub ich nie ma</a:t>
            </a:r>
          </a:p>
          <a:p>
            <a:r>
              <a:rPr lang="pl-PL" b="1" dirty="0" smtClean="0"/>
              <a:t>podobna do zasady „pompowania krwi do mięśni”</a:t>
            </a:r>
          </a:p>
          <a:p>
            <a:endParaRPr lang="pl-PL" b="1" dirty="0" smtClean="0"/>
          </a:p>
          <a:p>
            <a:pPr>
              <a:buNone/>
            </a:pPr>
            <a:r>
              <a:rPr lang="pl-PL" sz="4600" b="1" dirty="0" smtClean="0"/>
              <a:t>	Przykład</a:t>
            </a:r>
          </a:p>
          <a:p>
            <a:r>
              <a:rPr lang="pl-PL" b="1" dirty="0" smtClean="0"/>
              <a:t>przysiad + wejście na podwyższenie,</a:t>
            </a:r>
          </a:p>
          <a:p>
            <a:r>
              <a:rPr lang="pl-PL" b="1" dirty="0" err="1" smtClean="0"/>
              <a:t>mm</a:t>
            </a:r>
            <a:r>
              <a:rPr lang="pl-PL" b="1" dirty="0" smtClean="0"/>
              <a:t>. brzucha (tułów) + </a:t>
            </a:r>
            <a:r>
              <a:rPr lang="pl-PL" b="1" dirty="0" err="1" smtClean="0"/>
              <a:t>mm</a:t>
            </a:r>
            <a:r>
              <a:rPr lang="pl-PL" b="1" dirty="0" smtClean="0"/>
              <a:t>. brzucha („nogi”)</a:t>
            </a:r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sz="4600" b="1" dirty="0" smtClean="0"/>
              <a:t>	Możliwości wykorzystania w sporcie</a:t>
            </a:r>
          </a:p>
          <a:p>
            <a:r>
              <a:rPr lang="pl-PL" b="1" dirty="0" smtClean="0"/>
              <a:t>szerokie, na wszystkich poziomach zaawansowania i w różnych okresach szkoleniowych.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>
              <a:tabLst>
                <a:tab pos="715963" algn="l"/>
              </a:tabLst>
            </a:pPr>
            <a:r>
              <a:rPr lang="pl-PL" sz="3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11. Zasada treningu holistycznego 	(całościowego)</a:t>
            </a:r>
            <a:endParaRPr lang="pl-PL" sz="3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5077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/>
              <a:t>	Charakterystyka</a:t>
            </a:r>
          </a:p>
          <a:p>
            <a:r>
              <a:rPr lang="pl-PL" sz="2000" b="1" dirty="0" smtClean="0"/>
              <a:t>gr. </a:t>
            </a:r>
            <a:r>
              <a:rPr lang="pl-PL" sz="2000" b="1" dirty="0" err="1" smtClean="0"/>
              <a:t>holos</a:t>
            </a:r>
            <a:r>
              <a:rPr lang="pl-PL" sz="2000" b="1" dirty="0" smtClean="0"/>
              <a:t> = całość</a:t>
            </a:r>
          </a:p>
          <a:p>
            <a:r>
              <a:rPr lang="pl-PL" sz="2000" b="1" dirty="0" smtClean="0"/>
              <a:t>główna idea treningu holistycznego – wykonujemy serie o </a:t>
            </a:r>
            <a:r>
              <a:rPr lang="pl-PL" sz="2000" b="1" dirty="0" err="1" smtClean="0">
                <a:solidFill>
                  <a:srgbClr val="FF0000"/>
                </a:solidFill>
              </a:rPr>
              <a:t>zróżnicowej</a:t>
            </a:r>
            <a:r>
              <a:rPr lang="pl-PL" sz="2000" b="1" dirty="0" smtClean="0">
                <a:solidFill>
                  <a:srgbClr val="FF0000"/>
                </a:solidFill>
              </a:rPr>
              <a:t> liczbie powtórzeń</a:t>
            </a:r>
          </a:p>
          <a:p>
            <a:r>
              <a:rPr lang="pl-PL" sz="2000" b="1" dirty="0" smtClean="0"/>
              <a:t>zróżnicowanie bodźców to podstawa efektywności treningu</a:t>
            </a:r>
          </a:p>
          <a:p>
            <a:pPr>
              <a:buNone/>
            </a:pPr>
            <a:endParaRPr lang="pl-PL" sz="1500" b="1" dirty="0" smtClean="0"/>
          </a:p>
          <a:p>
            <a:pPr>
              <a:buNone/>
            </a:pPr>
            <a:r>
              <a:rPr lang="pl-PL" b="1" dirty="0" smtClean="0"/>
              <a:t>	Przykład</a:t>
            </a:r>
          </a:p>
          <a:p>
            <a:r>
              <a:rPr lang="pl-PL" sz="2000" b="1" dirty="0" smtClean="0"/>
              <a:t>półprzysiad: 10/100kg + 8/110kg + 4/130kg + (12/80kg)</a:t>
            </a:r>
          </a:p>
          <a:p>
            <a:pPr>
              <a:buNone/>
            </a:pPr>
            <a:endParaRPr lang="pl-PL" sz="2000" b="1" dirty="0" smtClean="0"/>
          </a:p>
          <a:p>
            <a:pPr>
              <a:buNone/>
            </a:pPr>
            <a:r>
              <a:rPr lang="pl-PL" b="1" dirty="0" smtClean="0"/>
              <a:t>	Możliwości wykorzystania w sporcie</a:t>
            </a:r>
          </a:p>
          <a:p>
            <a:r>
              <a:rPr lang="pl-PL" sz="2000" b="1" dirty="0" smtClean="0"/>
              <a:t>analogie do treningu sprinterskiego: 4x60m/p=1 + 2x60m/p=3 + 60m (po pełnej przerwie)</a:t>
            </a:r>
          </a:p>
          <a:p>
            <a:r>
              <a:rPr lang="pl-PL" sz="2000" b="1" dirty="0" smtClean="0"/>
              <a:t>zmienne bodźce to różne obciążenia i liczby powtórzeń w danej serii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782960"/>
          </a:xfrm>
          <a:solidFill>
            <a:schemeClr val="accent1"/>
          </a:solidFill>
        </p:spPr>
        <p:txBody>
          <a:bodyPr/>
          <a:lstStyle/>
          <a:p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12. Zasada treningu cyklicznego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755576" y="1268760"/>
            <a:ext cx="7931224" cy="518457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sz="3500" b="1" dirty="0" smtClean="0"/>
              <a:t>	Charakterystyka</a:t>
            </a:r>
          </a:p>
          <a:p>
            <a:r>
              <a:rPr lang="pl-PL" sz="2000" b="1" dirty="0" smtClean="0"/>
              <a:t>w sporcie wyczynowym to „zasada zmiennego charakteru obciążeń”,</a:t>
            </a:r>
          </a:p>
          <a:p>
            <a:r>
              <a:rPr lang="pl-PL" sz="2000" b="1" dirty="0" smtClean="0"/>
              <a:t>cykliczne zmiany w treningu to nic innego jak periodyzacja treningu,</a:t>
            </a:r>
          </a:p>
          <a:p>
            <a:r>
              <a:rPr lang="pl-PL" sz="2000" b="1" dirty="0" smtClean="0"/>
              <a:t>w standardowym treningu siłowym inny jest trening na masę, inny na siłę</a:t>
            </a:r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sz="3500" b="1" dirty="0" smtClean="0"/>
              <a:t>	Przykład</a:t>
            </a:r>
          </a:p>
          <a:p>
            <a:r>
              <a:rPr lang="pl-PL" sz="2200" b="1" dirty="0" smtClean="0"/>
              <a:t>przysiad (siła/grudzień) – 10/80kg + 8/90kg + 6/100kg + 10/80 kg,</a:t>
            </a:r>
          </a:p>
          <a:p>
            <a:r>
              <a:rPr lang="pl-PL" sz="2200" b="1" dirty="0" smtClean="0"/>
              <a:t>przysiad (wytrzymałość siłowa/luty) – 4x20/50kg,</a:t>
            </a:r>
          </a:p>
          <a:p>
            <a:r>
              <a:rPr lang="pl-PL" sz="2200" b="1" dirty="0" smtClean="0"/>
              <a:t>przysiad (moc/maj) – 4/120kg + 2/130kg.</a:t>
            </a:r>
          </a:p>
          <a:p>
            <a:pPr>
              <a:buNone/>
            </a:pPr>
            <a:endParaRPr lang="pl-PL" sz="2200" b="1" dirty="0" smtClean="0"/>
          </a:p>
          <a:p>
            <a:pPr>
              <a:buNone/>
            </a:pPr>
            <a:r>
              <a:rPr lang="pl-PL" b="1" dirty="0" smtClean="0"/>
              <a:t>	</a:t>
            </a:r>
            <a:r>
              <a:rPr lang="pl-PL" sz="3500" b="1" dirty="0" smtClean="0"/>
              <a:t>Możliwości wykorzystania w sporcie</a:t>
            </a:r>
          </a:p>
          <a:p>
            <a:r>
              <a:rPr lang="pl-PL" sz="2200" b="1" dirty="0" smtClean="0"/>
              <a:t>w sporcie wyczynowym istnieje wyraźne zróżnicowanie treningu typowej siły oraz różnego rodzaju hybryd (trening siłowo-szybkościowy, siłowo-wytrzymałościowy, itp.),</a:t>
            </a:r>
          </a:p>
          <a:p>
            <a:r>
              <a:rPr lang="pl-PL" sz="2200" b="1" dirty="0" smtClean="0"/>
              <a:t>w każdej dyscyplinie sportu realizowana jest zasada periodyzacji treningu, m.in. w odniesieniu do środków przygotowania siłowego</a:t>
            </a:r>
            <a:endParaRPr lang="pl-PL" sz="22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868958"/>
          </a:xfrm>
          <a:solidFill>
            <a:schemeClr val="accent1"/>
          </a:solidFill>
        </p:spPr>
        <p:txBody>
          <a:bodyPr anchor="ctr">
            <a:normAutofit fontScale="90000"/>
          </a:bodyPr>
          <a:lstStyle/>
          <a:p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13. Zasada treningu izometrycznego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7772400" cy="53285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 smtClean="0"/>
              <a:t>	Charakterystyka</a:t>
            </a:r>
          </a:p>
          <a:p>
            <a:r>
              <a:rPr lang="pl-PL" sz="2000" b="1" dirty="0" smtClean="0"/>
              <a:t>skurcz izometryczny to napięcie mięśni bez wykonywania ruchu,</a:t>
            </a:r>
          </a:p>
          <a:p>
            <a:r>
              <a:rPr lang="pl-PL" sz="2000" b="1" dirty="0" smtClean="0"/>
              <a:t>zalety tej metody treningu siłowego to separacja grup mięśniowych oraz wyjątkowa możliwość kontroli</a:t>
            </a:r>
            <a:endParaRPr lang="pl-PL" b="1" dirty="0" smtClean="0"/>
          </a:p>
          <a:p>
            <a:pPr>
              <a:buNone/>
            </a:pPr>
            <a:r>
              <a:rPr lang="pl-PL" sz="1800" b="1" dirty="0" smtClean="0"/>
              <a:t>	</a:t>
            </a:r>
          </a:p>
          <a:p>
            <a:pPr>
              <a:buNone/>
            </a:pPr>
            <a:r>
              <a:rPr lang="pl-PL" b="1" dirty="0" smtClean="0"/>
              <a:t>	Przykład</a:t>
            </a:r>
          </a:p>
          <a:p>
            <a:r>
              <a:rPr lang="pl-PL" sz="2000" b="1" dirty="0" smtClean="0"/>
              <a:t>klasyczna wersja  - 3x po 3-6s,</a:t>
            </a:r>
          </a:p>
          <a:p>
            <a:r>
              <a:rPr lang="pl-PL" sz="2000" b="1" dirty="0" smtClean="0"/>
              <a:t>wersja łączona – np. przysiad klasyczny 5x = izometryczny (końcowe 5s)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b="1" dirty="0" smtClean="0"/>
              <a:t>	Możliwości wykorzystania w sporcie</a:t>
            </a:r>
          </a:p>
          <a:p>
            <a:r>
              <a:rPr lang="pl-PL" sz="2000" b="1" dirty="0" smtClean="0"/>
              <a:t>możliwość wykonywania ćwiczeń w małych pomieszczeniach,</a:t>
            </a:r>
          </a:p>
          <a:p>
            <a:r>
              <a:rPr lang="pl-PL" sz="2000" b="1" dirty="0" smtClean="0"/>
              <a:t>możliwość treningu w okresie po kontuzjach,</a:t>
            </a:r>
          </a:p>
          <a:p>
            <a:r>
              <a:rPr lang="pl-PL" sz="2000" b="1" dirty="0" smtClean="0"/>
              <a:t>nie stosujemy tego treningu u młodych zawodników</a:t>
            </a:r>
          </a:p>
          <a:p>
            <a:endParaRPr lang="pl-PL" dirty="0"/>
          </a:p>
        </p:txBody>
      </p:sp>
      <p:pic>
        <p:nvPicPr>
          <p:cNvPr id="32770" name="Picture 2" descr="Podobny obra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348880"/>
            <a:ext cx="1755279" cy="1347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772400" cy="940966"/>
          </a:xfrm>
          <a:solidFill>
            <a:schemeClr val="accent1"/>
          </a:solidFill>
        </p:spPr>
        <p:txBody>
          <a:bodyPr anchor="ctr"/>
          <a:lstStyle/>
          <a:p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14. Zasada oszukanych powtórzeń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	Charakterystyka</a:t>
            </a:r>
          </a:p>
          <a:p>
            <a:r>
              <a:rPr lang="pl-PL" sz="2000" b="1" dirty="0" smtClean="0"/>
              <a:t>w treningu sportowym nie ma miejsca na oszustwa,</a:t>
            </a:r>
          </a:p>
          <a:p>
            <a:r>
              <a:rPr lang="pl-PL" sz="2000" b="1" dirty="0" smtClean="0"/>
              <a:t>istotą tej zasady jest „nieregulaminowa” pomoc w prawidłowym wykonaniu ćwiczenia (np. pomoc trenera, pomaganie sobie drugą ręką)</a:t>
            </a:r>
            <a:endParaRPr lang="pl-PL" b="1" dirty="0" smtClean="0"/>
          </a:p>
          <a:p>
            <a:pPr>
              <a:buNone/>
            </a:pPr>
            <a:r>
              <a:rPr lang="pl-PL" b="1" dirty="0" smtClean="0"/>
              <a:t>	</a:t>
            </a:r>
          </a:p>
          <a:p>
            <a:pPr>
              <a:buNone/>
            </a:pPr>
            <a:r>
              <a:rPr lang="pl-PL" b="1" dirty="0" smtClean="0"/>
              <a:t>	Przykład</a:t>
            </a:r>
          </a:p>
          <a:p>
            <a:r>
              <a:rPr lang="pl-PL" sz="2200" b="1" dirty="0" smtClean="0"/>
              <a:t>przy ostatnich powtórzeniach (np. w wyciskaniu leżąc) – pomoc trenera,</a:t>
            </a:r>
          </a:p>
          <a:p>
            <a:pPr marL="273050" lvl="1" indent="-273050"/>
            <a:r>
              <a:rPr lang="pl-PL" sz="2000" b="1" dirty="0" smtClean="0"/>
              <a:t>przy dodatkowych powtórzeniach ćwiczenia </a:t>
            </a:r>
            <a:r>
              <a:rPr lang="pl-PL" sz="2000" b="1" dirty="0" err="1" smtClean="0"/>
              <a:t>mm</a:t>
            </a:r>
            <a:r>
              <a:rPr lang="pl-PL" sz="2000" b="1" dirty="0" smtClean="0"/>
              <a:t>. brzuch – wyrzut ramion w przód</a:t>
            </a:r>
          </a:p>
          <a:p>
            <a:pPr marL="273050" lvl="1" indent="-273050">
              <a:buNone/>
            </a:pPr>
            <a:endParaRPr lang="pl-PL" sz="2000" dirty="0" smtClean="0"/>
          </a:p>
          <a:p>
            <a:pPr>
              <a:buNone/>
            </a:pPr>
            <a:r>
              <a:rPr lang="pl-PL" b="1" dirty="0" smtClean="0"/>
              <a:t>	Możliwości wykorzystania w sporcie</a:t>
            </a:r>
          </a:p>
          <a:p>
            <a:r>
              <a:rPr lang="pl-PL" sz="2400" b="1" dirty="0" smtClean="0"/>
              <a:t>pewne „oszustwa” są częścią treningu w każdej dyscyplinie sportu (np. zmniejszenie odległości między płotkami, biegi </a:t>
            </a:r>
            <a:r>
              <a:rPr lang="pl-PL" sz="2400" b="1" dirty="0" err="1" smtClean="0"/>
              <a:t>supramaksymalne</a:t>
            </a:r>
            <a:r>
              <a:rPr lang="pl-PL" sz="2400" b="1" dirty="0" smtClean="0"/>
              <a:t>, skrócony czas walki sportowej, pomoc trenera w ćwiczeniu gimnastycznym).</a:t>
            </a:r>
            <a:endParaRPr lang="pl-P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772400" cy="796950"/>
          </a:xfrm>
          <a:solidFill>
            <a:schemeClr val="accent1"/>
          </a:solidFill>
        </p:spPr>
        <p:txBody>
          <a:bodyPr/>
          <a:lstStyle/>
          <a:p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15. Zasada potrójnych serii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27584" y="1412776"/>
            <a:ext cx="7859216" cy="48230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	Charakterystyka</a:t>
            </a:r>
          </a:p>
          <a:p>
            <a:r>
              <a:rPr lang="pl-PL" sz="2000" b="1" dirty="0" smtClean="0"/>
              <a:t>wykonywanie trzech ćwiczeń na tą samą grupę mięśniową </a:t>
            </a:r>
            <a:r>
              <a:rPr lang="pl-PL" sz="2000" b="1" dirty="0" smtClean="0">
                <a:solidFill>
                  <a:srgbClr val="FF0000"/>
                </a:solidFill>
              </a:rPr>
              <a:t>bez przerwy </a:t>
            </a:r>
            <a:r>
              <a:rPr lang="pl-PL" sz="2000" b="1" dirty="0" smtClean="0"/>
              <a:t>między nimi,</a:t>
            </a:r>
          </a:p>
          <a:p>
            <a:r>
              <a:rPr lang="pl-PL" sz="2000" b="1" dirty="0" smtClean="0"/>
              <a:t>podobne ćwiczenia różnią się jednak pod względem wielkości obciążenia czy różnymi kątami </a:t>
            </a:r>
            <a:endParaRPr lang="pl-PL" b="1" dirty="0" smtClean="0"/>
          </a:p>
          <a:p>
            <a:pPr>
              <a:buNone/>
            </a:pPr>
            <a:r>
              <a:rPr lang="pl-PL" sz="2200" b="1" dirty="0" smtClean="0"/>
              <a:t>	</a:t>
            </a:r>
          </a:p>
          <a:p>
            <a:pPr>
              <a:buNone/>
            </a:pPr>
            <a:r>
              <a:rPr lang="pl-PL" b="1" dirty="0" smtClean="0"/>
              <a:t>	Przykład</a:t>
            </a:r>
          </a:p>
          <a:p>
            <a:r>
              <a:rPr lang="pl-PL" sz="2000" b="1" dirty="0" smtClean="0"/>
              <a:t>przysiad + półprzysiad + podnoszenie ciężarka,</a:t>
            </a:r>
          </a:p>
          <a:p>
            <a:r>
              <a:rPr lang="pl-PL" sz="2000" b="1" dirty="0" err="1" smtClean="0"/>
              <a:t>Mm</a:t>
            </a:r>
            <a:r>
              <a:rPr lang="pl-PL" sz="2000" b="1" dirty="0" smtClean="0"/>
              <a:t>. dwugłowe (maszyna) + </a:t>
            </a:r>
            <a:r>
              <a:rPr lang="pl-PL" sz="2000" b="1" dirty="0" err="1" smtClean="0"/>
              <a:t>mm</a:t>
            </a:r>
            <a:r>
              <a:rPr lang="pl-PL" sz="2000" b="1" dirty="0" smtClean="0"/>
              <a:t>. dwugłowe </a:t>
            </a:r>
          </a:p>
          <a:p>
            <a:pPr>
              <a:buNone/>
            </a:pPr>
            <a:r>
              <a:rPr lang="pl-PL" sz="2000" b="1" dirty="0" smtClean="0"/>
              <a:t>	z partnerem (skurcz/różne kąty) + </a:t>
            </a:r>
            <a:r>
              <a:rPr lang="pl-PL" sz="2000" b="1" dirty="0" err="1" smtClean="0"/>
              <a:t>mm</a:t>
            </a:r>
            <a:r>
              <a:rPr lang="pl-PL" sz="2000" b="1" dirty="0" smtClean="0"/>
              <a:t>. dwugłowe </a:t>
            </a:r>
          </a:p>
          <a:p>
            <a:pPr>
              <a:buNone/>
            </a:pPr>
            <a:r>
              <a:rPr lang="pl-PL" sz="2000" b="1" dirty="0" smtClean="0"/>
              <a:t>	z partnerem (rozciąganie).</a:t>
            </a:r>
          </a:p>
          <a:p>
            <a:pPr>
              <a:buNone/>
            </a:pPr>
            <a:r>
              <a:rPr lang="pl-PL" b="1" dirty="0" smtClean="0"/>
              <a:t>	</a:t>
            </a:r>
          </a:p>
          <a:p>
            <a:pPr>
              <a:buNone/>
            </a:pPr>
            <a:r>
              <a:rPr lang="pl-PL" b="1" dirty="0" smtClean="0"/>
              <a:t>	Możliwości wykorzystania w sporcie</a:t>
            </a:r>
          </a:p>
          <a:p>
            <a:r>
              <a:rPr lang="pl-PL" sz="2200" b="1" dirty="0" smtClean="0"/>
              <a:t>klasyczna w treningu sprintera potrójna seria to bieg pod niewielkie wzniesienie + bieg z minimalnym spadem + sprint po terenie równy,</a:t>
            </a:r>
          </a:p>
          <a:p>
            <a:r>
              <a:rPr lang="pl-PL" sz="2200" b="1" dirty="0" err="1" smtClean="0"/>
              <a:t>„hop</a:t>
            </a:r>
            <a:r>
              <a:rPr lang="pl-PL" sz="2200" b="1" dirty="0" smtClean="0"/>
              <a:t>y”  + 5-skok z miejsca + wieloskok sprinterski z przejściem w bieg.</a:t>
            </a:r>
          </a:p>
          <a:p>
            <a:endParaRPr lang="pl-PL" dirty="0"/>
          </a:p>
        </p:txBody>
      </p:sp>
      <p:pic>
        <p:nvPicPr>
          <p:cNvPr id="30722" name="Picture 2" descr="Znalezione obrazy dla zapytania bieg podwzniesienie 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501008"/>
            <a:ext cx="2623243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796950"/>
          </a:xfrm>
          <a:solidFill>
            <a:schemeClr val="accent1"/>
          </a:solidFill>
        </p:spPr>
        <p:txBody>
          <a:bodyPr/>
          <a:lstStyle/>
          <a:p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16. Zasada wielkich serii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755576" y="1196752"/>
            <a:ext cx="7931224" cy="48230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	Charakterystyka</a:t>
            </a:r>
          </a:p>
          <a:p>
            <a:r>
              <a:rPr lang="pl-PL" sz="2000" b="1" dirty="0" smtClean="0"/>
              <a:t>łączenie 4-6 ćwiczeń w obrębie tej samej grupy mięśniowej z krótkimi przerwami/bez odpoczynku (wariant ostry),</a:t>
            </a:r>
          </a:p>
          <a:p>
            <a:r>
              <a:rPr lang="pl-PL" sz="2000" b="1" dirty="0" smtClean="0"/>
              <a:t>zasada ta wymaga znajomości wielu różnorodnych ćwiczeń, kształtujących tą samą grupę mięśniową.</a:t>
            </a:r>
            <a:endParaRPr lang="pl-PL" b="1" dirty="0" smtClean="0"/>
          </a:p>
          <a:p>
            <a:pPr>
              <a:buNone/>
            </a:pPr>
            <a:r>
              <a:rPr lang="pl-PL" sz="2200" b="1" dirty="0" smtClean="0"/>
              <a:t>	</a:t>
            </a:r>
          </a:p>
          <a:p>
            <a:pPr>
              <a:buNone/>
            </a:pPr>
            <a:r>
              <a:rPr lang="pl-PL" b="1" dirty="0" smtClean="0"/>
              <a:t>	Przykład</a:t>
            </a:r>
          </a:p>
          <a:p>
            <a:pPr marL="268288" indent="-268288"/>
            <a:r>
              <a:rPr lang="pl-PL" sz="2000" b="1" dirty="0" err="1" smtClean="0"/>
              <a:t>mm</a:t>
            </a:r>
            <a:r>
              <a:rPr lang="pl-PL" sz="2000" b="1" dirty="0" smtClean="0"/>
              <a:t>. klatki piersiowej: 1. wyciskanie leżąc, </a:t>
            </a:r>
          </a:p>
          <a:p>
            <a:pPr marL="268288" indent="-268288">
              <a:buNone/>
            </a:pPr>
            <a:r>
              <a:rPr lang="pl-PL" sz="2000" b="1" dirty="0" smtClean="0"/>
              <a:t>	2. </a:t>
            </a:r>
            <a:r>
              <a:rPr lang="pl-PL" sz="2000" b="1" dirty="0" err="1" smtClean="0"/>
              <a:t>j.w</a:t>
            </a:r>
            <a:r>
              <a:rPr lang="pl-PL" sz="2000" b="1" dirty="0" smtClean="0"/>
              <a:t>./skośna ławka, 3. pompki na poręczach,</a:t>
            </a:r>
          </a:p>
          <a:p>
            <a:pPr marL="268288" indent="-268288">
              <a:buNone/>
            </a:pPr>
            <a:r>
              <a:rPr lang="pl-PL" sz="2000" b="1" dirty="0" smtClean="0"/>
              <a:t>	4. przenoszenie ciężarka za głowę w leżeniu,</a:t>
            </a:r>
          </a:p>
          <a:p>
            <a:pPr marL="268288" indent="-268288">
              <a:buNone/>
            </a:pPr>
            <a:r>
              <a:rPr lang="pl-PL" sz="2000" b="1" dirty="0" smtClean="0"/>
              <a:t>	5. „</a:t>
            </a:r>
            <a:r>
              <a:rPr lang="pl-PL" sz="2000" b="1" dirty="0" err="1" smtClean="0"/>
              <a:t>rozpiętki</a:t>
            </a:r>
            <a:r>
              <a:rPr lang="pl-PL" sz="2000" b="1" dirty="0" smtClean="0"/>
              <a:t>”, p=30s.</a:t>
            </a:r>
          </a:p>
          <a:p>
            <a:pPr marL="268288" indent="-268288"/>
            <a:r>
              <a:rPr lang="pl-PL" sz="2000" b="1" dirty="0" err="1" smtClean="0"/>
              <a:t>mm</a:t>
            </a:r>
            <a:r>
              <a:rPr lang="pl-PL" sz="2000" b="1" dirty="0" smtClean="0"/>
              <a:t>. nóg: 1. przysiad klasyczny, 2. wyciskanie nogami (maszyna), 3. przysiad w rozkroku, 4. przysiad na jednej nodze, 5. przysiad w wykroku, 6. wejście na skrzynię, p=1 min.</a:t>
            </a:r>
          </a:p>
          <a:p>
            <a:pPr marL="268288" indent="-268288">
              <a:buNone/>
            </a:pPr>
            <a:endParaRPr lang="pl-PL" sz="2000" dirty="0" smtClean="0"/>
          </a:p>
          <a:p>
            <a:pPr>
              <a:buNone/>
            </a:pPr>
            <a:r>
              <a:rPr lang="pl-PL" b="1" dirty="0" smtClean="0"/>
              <a:t>	Możliwości wykorzystania w sporcie</a:t>
            </a:r>
          </a:p>
          <a:p>
            <a:r>
              <a:rPr lang="pl-PL" sz="2200" b="1" dirty="0" smtClean="0"/>
              <a:t>tylko dla sportowców zaawansowanych</a:t>
            </a:r>
          </a:p>
          <a:p>
            <a:endParaRPr lang="pl-PL" dirty="0"/>
          </a:p>
        </p:txBody>
      </p:sp>
      <p:pic>
        <p:nvPicPr>
          <p:cNvPr id="29698" name="Picture 2" descr="Podobny obra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2348880"/>
            <a:ext cx="1752625" cy="1872208"/>
          </a:xfrm>
          <a:prstGeom prst="rect">
            <a:avLst/>
          </a:prstGeom>
          <a:noFill/>
        </p:spPr>
      </p:pic>
      <p:pic>
        <p:nvPicPr>
          <p:cNvPr id="29700" name="Picture 4" descr="Znalezione obrazy dla zapytania &amp;cacute;wiczenie górnej cze&amp;sacute;ci cia&amp;lstrok; 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797152"/>
            <a:ext cx="2657475" cy="1724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47248" cy="79695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17. Zasada wstępnego zmęczenia mięśni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539552" y="1340768"/>
            <a:ext cx="8147248" cy="48965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	Charakterystyka</a:t>
            </a:r>
          </a:p>
          <a:p>
            <a:r>
              <a:rPr lang="pl-PL" sz="2200" dirty="0" smtClean="0"/>
              <a:t>najpierw wykonujemy powtórzenia ćwiczenia wstępnego, aż do zmęczenia, potem (bez przerwy) powtórzenia ćwiczenia zasadniczego.</a:t>
            </a:r>
          </a:p>
          <a:p>
            <a:r>
              <a:rPr lang="pl-PL" sz="2200" dirty="0" smtClean="0"/>
              <a:t>jako „ćwiczenie wstępne” wykonujemy zwykle ćwiczenie wyizolowane z danej grupy mięśniowej, następnie ćwiczenie podstawowe.</a:t>
            </a:r>
          </a:p>
          <a:p>
            <a:pPr>
              <a:buNone/>
            </a:pPr>
            <a:r>
              <a:rPr lang="pl-PL" b="1" dirty="0" smtClean="0"/>
              <a:t>	</a:t>
            </a:r>
          </a:p>
          <a:p>
            <a:pPr>
              <a:buNone/>
            </a:pPr>
            <a:r>
              <a:rPr lang="pl-PL" b="1" dirty="0" smtClean="0"/>
              <a:t>	Przykład</a:t>
            </a:r>
          </a:p>
          <a:p>
            <a:r>
              <a:rPr lang="pl-PL" sz="2200" dirty="0" smtClean="0"/>
              <a:t>ćwiczenie wstępne (</a:t>
            </a:r>
            <a:r>
              <a:rPr lang="pl-PL" sz="2200" dirty="0" err="1" smtClean="0"/>
              <a:t>mm</a:t>
            </a:r>
            <a:r>
              <a:rPr lang="pl-PL" sz="2200" dirty="0" smtClean="0"/>
              <a:t>. czworogłowe/maszyna) + ćwiczenie główne – przysiad</a:t>
            </a:r>
          </a:p>
          <a:p>
            <a:r>
              <a:rPr lang="pl-PL" sz="2200" dirty="0" smtClean="0"/>
              <a:t>ćwiczenie wstępne (</a:t>
            </a:r>
            <a:r>
              <a:rPr lang="pl-PL" sz="2200" dirty="0" err="1" smtClean="0"/>
              <a:t>mm</a:t>
            </a:r>
            <a:r>
              <a:rPr lang="pl-PL" sz="2200" dirty="0" smtClean="0"/>
              <a:t>. brzucha/nogi) + ćwiczenie główne –</a:t>
            </a:r>
            <a:r>
              <a:rPr lang="pl-PL" sz="2200" dirty="0" err="1" smtClean="0"/>
              <a:t>mm</a:t>
            </a:r>
            <a:r>
              <a:rPr lang="pl-PL" sz="2200" dirty="0" smtClean="0"/>
              <a:t>. brzucha z obciążeniem 10 kg/tułów</a:t>
            </a:r>
          </a:p>
          <a:p>
            <a:pPr>
              <a:buNone/>
            </a:pPr>
            <a:r>
              <a:rPr lang="pl-PL" b="1" dirty="0" smtClean="0"/>
              <a:t>	</a:t>
            </a:r>
          </a:p>
          <a:p>
            <a:pPr>
              <a:buNone/>
            </a:pPr>
            <a:r>
              <a:rPr lang="pl-PL" b="1" dirty="0" smtClean="0"/>
              <a:t>	Możliwości wykorzystania w sporcie</a:t>
            </a:r>
          </a:p>
          <a:p>
            <a:r>
              <a:rPr lang="pl-PL" sz="2200" dirty="0" smtClean="0"/>
              <a:t>koncepcja znana w wielu wariantach treningu; np. dla płotkarza na 400 m najpierw biegamy 200 m płaskie, aby po krótkiej przerwie pobiec 200 m przez płotki. </a:t>
            </a:r>
            <a:endParaRPr lang="pl-PL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5616624" cy="796950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pl-PL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Wprowadzenie</a:t>
            </a:r>
            <a:endParaRPr lang="pl-PL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424936" cy="5365576"/>
          </a:xfrm>
        </p:spPr>
        <p:txBody>
          <a:bodyPr>
            <a:normAutofit fontScale="92500" lnSpcReduction="20000"/>
          </a:bodyPr>
          <a:lstStyle/>
          <a:p>
            <a:r>
              <a:rPr lang="pl-PL" sz="2400" b="1" dirty="0" smtClean="0"/>
              <a:t>Rozwój sportu wyczynowego często </a:t>
            </a:r>
          </a:p>
          <a:p>
            <a:pPr>
              <a:buNone/>
            </a:pPr>
            <a:r>
              <a:rPr lang="pl-PL" sz="2400" b="1" dirty="0" smtClean="0"/>
              <a:t>	jest motorem postępu  obszarze </a:t>
            </a:r>
          </a:p>
          <a:p>
            <a:pPr>
              <a:buNone/>
            </a:pPr>
            <a:r>
              <a:rPr lang="pl-PL" sz="2400" b="1" dirty="0" smtClean="0"/>
              <a:t>	sportu rekreacyjnego.</a:t>
            </a:r>
          </a:p>
          <a:p>
            <a:r>
              <a:rPr lang="pl-PL" sz="2400" b="1" dirty="0" smtClean="0"/>
              <a:t>Amatorskie bieganie wzoruje się na </a:t>
            </a:r>
          </a:p>
          <a:p>
            <a:pPr>
              <a:buNone/>
            </a:pPr>
            <a:r>
              <a:rPr lang="pl-PL" sz="2400" b="1" dirty="0" smtClean="0"/>
              <a:t>	treningu maratońskim, amatorzy </a:t>
            </a:r>
          </a:p>
          <a:p>
            <a:pPr>
              <a:buNone/>
            </a:pPr>
            <a:r>
              <a:rPr lang="pl-PL" sz="2400" b="1" dirty="0" smtClean="0"/>
              <a:t>	jazdy na rowerze z zazdrością spoglądają na rowery mistrzów a niedzielni narciarze zjazdowi analizują technikę jazdy najlepszych alpejczyków.</a:t>
            </a:r>
          </a:p>
          <a:p>
            <a:r>
              <a:rPr lang="pl-PL" sz="2400" b="1" dirty="0" smtClean="0"/>
              <a:t>W treningu siłowym proces ten może przyjmować odwrotna zależność – od ćwiczeń kulturystycznych (w wielu typach, </a:t>
            </a:r>
            <a:r>
              <a:rPr lang="pl-PL" sz="2400" b="1" dirty="0"/>
              <a:t>r</a:t>
            </a:r>
            <a:r>
              <a:rPr lang="pl-PL" sz="2400" b="1" dirty="0" smtClean="0"/>
              <a:t>odzajach i formach) do ważnych fragmentów treningu sportowego.</a:t>
            </a:r>
          </a:p>
          <a:p>
            <a:r>
              <a:rPr lang="pl-PL" sz="2400" b="1" dirty="0" smtClean="0">
                <a:solidFill>
                  <a:srgbClr val="FF0000"/>
                </a:solidFill>
              </a:rPr>
              <a:t>W pracy postanowiono spojrzeć na metody zasady siłowego zaproponowanych głównie przez Joe </a:t>
            </a:r>
            <a:r>
              <a:rPr lang="pl-PL" sz="2400" b="1" dirty="0" err="1" smtClean="0">
                <a:solidFill>
                  <a:srgbClr val="FF0000"/>
                </a:solidFill>
              </a:rPr>
              <a:t>Weidera</a:t>
            </a:r>
            <a:r>
              <a:rPr lang="pl-PL" sz="2400" b="1" dirty="0" smtClean="0">
                <a:solidFill>
                  <a:srgbClr val="FF0000"/>
                </a:solidFill>
              </a:rPr>
              <a:t> („guru” światowej kulturystyki) z punktu widzenia ich wykorzystania we współczesnym sporcie wyczynowym.</a:t>
            </a:r>
            <a:endParaRPr lang="pl-PL" sz="2400" b="1" dirty="0">
              <a:solidFill>
                <a:srgbClr val="FF0000"/>
              </a:solidFill>
            </a:endParaRPr>
          </a:p>
        </p:txBody>
      </p:sp>
      <p:pic>
        <p:nvPicPr>
          <p:cNvPr id="46082" name="Picture 2" descr="Znalezione obrazy dla zapytania &amp;cacute;wiczenie górnej cze&amp;sacute;ci cia&amp;lstrok; 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87806" y="332656"/>
            <a:ext cx="3948529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>
              <a:tabLst>
                <a:tab pos="715963" algn="l"/>
              </a:tabLst>
            </a:pPr>
            <a:r>
              <a:rPr lang="pl-PL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18. Zasada wymuszonych przerw 	wewnątrz serii</a:t>
            </a:r>
            <a:endParaRPr lang="pl-PL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1700808"/>
            <a:ext cx="8291264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 smtClean="0"/>
              <a:t>	Charakterystyka</a:t>
            </a:r>
          </a:p>
          <a:p>
            <a:r>
              <a:rPr lang="pl-PL" sz="2000" dirty="0" smtClean="0"/>
              <a:t>przy </a:t>
            </a:r>
            <a:r>
              <a:rPr lang="pl-PL" sz="2000" dirty="0" err="1" smtClean="0"/>
              <a:t>sub</a:t>
            </a:r>
            <a:r>
              <a:rPr lang="pl-PL" sz="2000" dirty="0" smtClean="0"/>
              <a:t>- i maksymalnych obciążeniach w trakcie wykonywania kolejnych powtórzeń przedłużamy czas wypoczynku</a:t>
            </a:r>
            <a:endParaRPr lang="pl-PL" dirty="0" smtClean="0"/>
          </a:p>
          <a:p>
            <a:pPr>
              <a:buNone/>
            </a:pPr>
            <a:endParaRPr lang="pl-PL" sz="2000" b="1" dirty="0" smtClean="0"/>
          </a:p>
          <a:p>
            <a:pPr>
              <a:buNone/>
            </a:pPr>
            <a:r>
              <a:rPr lang="pl-PL" b="1" dirty="0" smtClean="0"/>
              <a:t>	Przykład</a:t>
            </a:r>
          </a:p>
          <a:p>
            <a:r>
              <a:rPr lang="pl-PL" sz="2000" dirty="0" err="1" smtClean="0"/>
              <a:t>mm</a:t>
            </a:r>
            <a:r>
              <a:rPr lang="pl-PL" sz="2000" dirty="0" smtClean="0"/>
              <a:t>. dwugłowe (maszyna) – 8x maksymalne obciążenie </a:t>
            </a:r>
          </a:p>
          <a:p>
            <a:pPr>
              <a:buNone/>
            </a:pPr>
            <a:r>
              <a:rPr lang="pl-PL" sz="2000" dirty="0" smtClean="0"/>
              <a:t>	(przerwy - 3x15s +3x30s = 1 min),</a:t>
            </a:r>
          </a:p>
          <a:p>
            <a:r>
              <a:rPr lang="pl-PL" sz="2000" dirty="0" smtClean="0"/>
              <a:t>wyciskanie leżąc – powtórzenia 3+2+1, przerwy 15/30s).</a:t>
            </a:r>
          </a:p>
          <a:p>
            <a:pPr>
              <a:buNone/>
            </a:pPr>
            <a:endParaRPr lang="pl-PL" sz="2000" dirty="0" smtClean="0"/>
          </a:p>
          <a:p>
            <a:pPr>
              <a:buNone/>
            </a:pPr>
            <a:r>
              <a:rPr lang="pl-PL" b="1" dirty="0" smtClean="0"/>
              <a:t>	Możliwości wykorzystania w sporcie</a:t>
            </a:r>
          </a:p>
          <a:p>
            <a:r>
              <a:rPr lang="pl-PL" sz="2200" dirty="0" smtClean="0"/>
              <a:t>takie rozwiązania treningu znane są w wielu dyscyplinach sportu; np. w treningu sprintera 6x60m, p=2x2 min + 2x3 min + 4 min.</a:t>
            </a:r>
            <a:endParaRPr lang="pl-PL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19. Zasada pełnego napięcia mięśnia przy maksymalnym skurczu</a:t>
            </a:r>
            <a:endParaRPr lang="pl-PL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Charakterystyka</a:t>
            </a:r>
          </a:p>
          <a:p>
            <a:r>
              <a:rPr lang="pl-PL" sz="2200" dirty="0" smtClean="0">
                <a:latin typeface="Arial" pitchFamily="34" charset="0"/>
                <a:cs typeface="Arial" pitchFamily="34" charset="0"/>
              </a:rPr>
              <a:t>- aby utrzymać pełne napięcie mięśnia w całym czasie wykonywania ćwiczenia, w niektórych (mniej „aktywnych”) fazach można zwiększyć jego napięcie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Przykład</a:t>
            </a:r>
          </a:p>
          <a:p>
            <a:pPr>
              <a:buFontTx/>
              <a:buChar char="-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w końcowej fazie przysiadu „dołączamy” skurcz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mm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 czworogłowego,</a:t>
            </a:r>
          </a:p>
          <a:p>
            <a:pPr>
              <a:buFontTx/>
              <a:buChar char="-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- w końcowej fazie unoszenia przedramion (sztangielki) pochylamy się w przód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Możliwości wykorzystania w sporcie</a:t>
            </a:r>
          </a:p>
          <a:p>
            <a:r>
              <a:rPr lang="pl-PL" sz="2200" dirty="0" smtClean="0">
                <a:latin typeface="Arial" pitchFamily="34" charset="0"/>
                <a:cs typeface="Arial" pitchFamily="34" charset="0"/>
              </a:rPr>
              <a:t>- w sporcie wyczynowym rzadki rodzaj ćwiczeń,</a:t>
            </a:r>
          </a:p>
          <a:p>
            <a:r>
              <a:rPr lang="pl-PL" sz="2200" dirty="0" smtClean="0">
                <a:latin typeface="Arial" pitchFamily="34" charset="0"/>
                <a:cs typeface="Arial" pitchFamily="34" charset="0"/>
              </a:rPr>
              <a:t>- można doszukiwać się jednak pewnych zalet (np. płotkarz po zejściu z płotka musi utrzymać tonus mięśnia a bokser nie może sobie pozwolić na chwilę rozluźnienia. </a:t>
            </a:r>
          </a:p>
          <a:p>
            <a:endParaRPr lang="pl-PL" dirty="0"/>
          </a:p>
        </p:txBody>
      </p:sp>
      <p:pic>
        <p:nvPicPr>
          <p:cNvPr id="4" name="Picture 2" descr="Znalezione obrazy dla zapytania &amp;cacute;wiczenia na nogi na mi&amp;eogon;&amp;sacute;nie dwug&amp;lstrok;owe uda z partnerem 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332656"/>
            <a:ext cx="2027312" cy="13750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20. Zasada utrzymania ciągłego napięcia mięśnia</a:t>
            </a:r>
            <a:endParaRPr lang="pl-PL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Charakterystyka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w celu eliminowania momentu bezwładności (szybkie wykonanie ćwiczenia) należy ćwiczyć wolno i „dokładnie”, utrzymując cały czas napięcie mięśni,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innymi słowy – ćwicz wolno, z akcentem na każdą fazę ruchu</a:t>
            </a: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Przykład</a:t>
            </a:r>
          </a:p>
          <a:p>
            <a:pPr>
              <a:buFontTx/>
              <a:buChar char="-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typowe ćwiczenia siły „wolnej”, wykonywanej gł. w okresie przygotowawczym,</a:t>
            </a:r>
          </a:p>
          <a:p>
            <a:pPr>
              <a:buFontTx/>
              <a:buChar char="-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- przysiad „wolny”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Możliwości wykorzystania w sporcie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ćwiczenia tego typu związane są głównie z masą mięśniową, co w wielu formach aktywności może mięć negatywne znaczenie. </a:t>
            </a: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21. Zasada oporu w ruchu wstecznym</a:t>
            </a:r>
            <a:endParaRPr lang="pl-PL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Charakterystyka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to nic innego, jak ćwiczenia metodą skurczu ekscentrycznego, kiedy obciążenie jest większe od naszych możliwości,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w kulturystyce trening ten jest znany jako „negatywne powtórzenie”</a:t>
            </a: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Przykład</a:t>
            </a:r>
          </a:p>
          <a:p>
            <a:pPr>
              <a:buNone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mm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 dwugłowe/rozciąganie z partnerem,</a:t>
            </a:r>
          </a:p>
          <a:p>
            <a:pPr>
              <a:buNone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mm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 brzucha z b. dużym ciężarem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Możliwości wykorzystania w sporcie</a:t>
            </a:r>
          </a:p>
          <a:p>
            <a:pPr>
              <a:buNone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- „opór wsteczny” jest istotną częścią wszystkich ćwiczeń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plajometrycznych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(np.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„hop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y”)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22. Zasada wymuszonych powtórzeń</a:t>
            </a:r>
            <a:endParaRPr lang="pl-PL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Charakterystyka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po wykonaniu standardowej liczby powtórzeń (np. 8), dodatkowe 2-3 wykonywane są w warunkach „ułatwienia” (np. z pomocą trenera),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zasadę tą stosujemy tylko w grupach zaawansowanych</a:t>
            </a: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Przykład</a:t>
            </a:r>
          </a:p>
          <a:p>
            <a:pPr>
              <a:buNone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- Przysiad 8x100kg (= kolejne 2 z pomocą trenera)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Możliwości wykorzystania w sporcie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w każdej dyscyplinie sportu stosujemy „ułatwienia”, w przypadku, kiedy sportowiec nie jest przygotowany do pełnej formy ruchu (np. pomoc trenera w gimnastyce)</a:t>
            </a: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23. Zasada treningu podwójnie dzielonego</a:t>
            </a:r>
            <a:endParaRPr lang="pl-PL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Charakterystyka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trening siłowy dzielimy na jednostki – przed i po południu,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w każdej jednostce kształtujemy inne (jednorodne) grupy mięśniowe (np. rano – „góra”, po południu – „nogi”),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-jednym z wariantów jest łączenie 2 grup mięśniowych na jednym treningu</a:t>
            </a: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Przykład</a:t>
            </a:r>
          </a:p>
          <a:p>
            <a:pPr>
              <a:buNone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- rano: ćwiczenia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mm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 ramion i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mm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 piersiowych; po południu: ćwiczenia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mm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 nóg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Możliwości wykorzystania w sporcie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dzielenie akcentów treningowych to podstawa periodyzacji,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poza grupami mięśni możemy dzielić metody i rodzaje treningu siłowego; np. rano – siła maksymalna mięśni nóg, po południu siła dynamiczna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mm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 górnej </a:t>
            </a:r>
            <a:r>
              <a:rPr lang="pl-PL" sz="2000" smtClean="0">
                <a:latin typeface="Arial" pitchFamily="34" charset="0"/>
                <a:cs typeface="Arial" pitchFamily="34" charset="0"/>
              </a:rPr>
              <a:t>części ciała. 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endParaRPr lang="pl-PL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24. Zasada treningu potrójnie dzielonego</a:t>
            </a:r>
            <a:endParaRPr lang="pl-PL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Charakterystyka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podział dziennej porcji treningowej na 3 jednostki,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na każdym treningu ćwiczymy </a:t>
            </a:r>
            <a:r>
              <a:rPr lang="pl-PL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tylko jedną grupę mięśniową</a:t>
            </a:r>
            <a:endParaRPr lang="pl-PL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Przykład</a:t>
            </a: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l-PL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ano – klatka piersiowa, po południu – nogi, wieczorem - ramiona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Możliwości wykorzystania w </a:t>
            </a:r>
            <a:r>
              <a:rPr lang="pl-PL" b="1" dirty="0" smtClean="0">
                <a:latin typeface="Arial" pitchFamily="34" charset="0"/>
                <a:cs typeface="Arial" pitchFamily="34" charset="0"/>
              </a:rPr>
              <a:t>sporcie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tylko dla super-zawodowców, w praktyce nierealne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trening przyszłości (?) –rano rozruch-przygotowanie do części głównej, przed południem –trening główny, po południu-trening uzupełniający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trening Pawła Januszewskiego</a:t>
            </a: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25. Zasada wywoływania palenia </a:t>
            </a:r>
            <a:r>
              <a:rPr lang="pl-PL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wewnątrzmięśniowego</a:t>
            </a:r>
            <a:endParaRPr lang="pl-PL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Charakterystyka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po wykonanej standardowej serii wykonujemy 2-3 niepełne powtórzenia,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te „palenie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wewnątrzmięśniowe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” to szukanie dodatkowych sił u zawodnika</a:t>
            </a: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Przykład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- 8 przysiadów + 2 półprzysiady,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- 10 zarzutów + 3 zarzuty „niepełne”</a:t>
            </a: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Możliwości wykorzystania w sporcie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w treningu wielokrotnie szukamy dodatkowych możliwości; np. 400-metrowiec, po biegu na 300m zmuszany jest (po 3 min) do maksymalnego sprintu na 60m.</a:t>
            </a: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26. Zasada treningu jakościowego</a:t>
            </a:r>
            <a:endParaRPr lang="pl-PL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Charakterystyka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w trakcie wykonywania (danego) ćwiczenia intensyfikujemy wysiłek zmniejszając przerwy (1) lub zwiększając liczbę powtórzeń (2)</a:t>
            </a: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Przykład</a:t>
            </a:r>
          </a:p>
          <a:p>
            <a:pPr>
              <a:buFontTx/>
              <a:buChar char="-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(1) ćwiczenia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mm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 brzucha – 4x30 z 5kg, p=3,2,1 min,</a:t>
            </a:r>
          </a:p>
          <a:p>
            <a:pPr>
              <a:buFontTx/>
              <a:buChar char="-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(2) przysiad – 8-10-12-14x 100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kg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Możliwości wykorzystania w sporcie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(1) 2x5x60m, p=2/1,5//15 min,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(2) 3x40 m + 4x40m + 5x40m , p=1/10 min.</a:t>
            </a: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27. Zasada serii ze zmniejszanym obciążeniem</a:t>
            </a:r>
            <a:endParaRPr lang="pl-PL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Charakterystyka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aby skutecznie (efektywnie) wykonywać program treningowy zmniejszamy ciężar (obciążenie),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w treningu siłowym metoda „zdejmowania” wymaga pomocy trenera (kolegów)</a:t>
            </a: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Przykład</a:t>
            </a:r>
          </a:p>
          <a:p>
            <a:pPr>
              <a:buNone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- wyciskanie leżąc 4x100kg, w ostatnich powtórzeniach serii zdejmujemy po 5kg i mamy 90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kg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Możliwości wykorzystania w </a:t>
            </a:r>
            <a:r>
              <a:rPr lang="pl-PL" b="1" dirty="0" smtClean="0">
                <a:latin typeface="Arial" pitchFamily="34" charset="0"/>
                <a:cs typeface="Arial" pitchFamily="34" charset="0"/>
              </a:rPr>
              <a:t>sporcie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typowe dla treningów lekkoatletów; w treningu biegowym, gdy spada intensywność – skracamy odcinki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np.; w założeniu biegamy 4x300m, ale, gdy czasy są coraz słabsze, zmniejszamy odcinki dwa ostatnie odcinki do 250 i 200m.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endParaRPr lang="pl-PL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>
              <a:tabLst>
                <a:tab pos="447675" algn="l"/>
              </a:tabLst>
            </a:pPr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Zasada stopniowego zwiększania 	obciążeń treningowych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060432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	Charakterystyka</a:t>
            </a:r>
          </a:p>
          <a:p>
            <a:r>
              <a:rPr lang="pl-PL" sz="2800" dirty="0" smtClean="0"/>
              <a:t>zasada fundamentalna w kulturystyce i w sporcie wyczynowym,</a:t>
            </a:r>
          </a:p>
          <a:p>
            <a:r>
              <a:rPr lang="pl-PL" sz="2800" dirty="0" smtClean="0"/>
              <a:t>wzrost obciążeń treningowych może przejawiać się na wiele sposobów (A-większe obciążenie (ciężary), </a:t>
            </a:r>
            <a:r>
              <a:rPr lang="pl-PL" sz="2800" dirty="0" err="1" smtClean="0"/>
              <a:t>B-większa</a:t>
            </a:r>
            <a:r>
              <a:rPr lang="pl-PL" sz="2800" dirty="0" smtClean="0"/>
              <a:t> liczba powtórzeń (serii), C-krótsze przerw itp.)</a:t>
            </a:r>
            <a:endParaRPr lang="pl-PL" sz="2800" dirty="0"/>
          </a:p>
          <a:p>
            <a:endParaRPr lang="pl-PL" dirty="0" smtClean="0"/>
          </a:p>
          <a:p>
            <a:pPr>
              <a:buNone/>
            </a:pPr>
            <a:r>
              <a:rPr lang="pl-PL" b="1" dirty="0" smtClean="0"/>
              <a:t>	Przykład</a:t>
            </a:r>
          </a:p>
          <a:p>
            <a:r>
              <a:rPr lang="pl-PL" dirty="0" smtClean="0"/>
              <a:t>A (1) 3x10x80 kg, (2) 3x10x100kg</a:t>
            </a:r>
          </a:p>
          <a:p>
            <a:r>
              <a:rPr lang="pl-PL" dirty="0" smtClean="0"/>
              <a:t>B (1) 3x10x80 kg, (2) 4x12x80kg</a:t>
            </a:r>
          </a:p>
          <a:p>
            <a:r>
              <a:rPr lang="pl-PL" dirty="0" smtClean="0"/>
              <a:t>C (1) 3x10x80/p=3 min, (2) 3x10x80/p=30 s.</a:t>
            </a:r>
            <a:endParaRPr lang="pl-PL" dirty="0"/>
          </a:p>
          <a:p>
            <a:pPr>
              <a:buNone/>
            </a:pPr>
            <a:r>
              <a:rPr lang="pl-PL" b="1" dirty="0" smtClean="0"/>
              <a:t>	</a:t>
            </a:r>
          </a:p>
          <a:p>
            <a:pPr>
              <a:buNone/>
            </a:pPr>
            <a:r>
              <a:rPr lang="pl-PL" b="1" dirty="0" smtClean="0"/>
              <a:t>	Możliwości wykorzystania w sporcie</a:t>
            </a:r>
          </a:p>
          <a:p>
            <a:r>
              <a:rPr lang="pl-PL" dirty="0" smtClean="0"/>
              <a:t>Zawsze i wszędzie</a:t>
            </a:r>
            <a:endParaRPr lang="pl-PL" dirty="0"/>
          </a:p>
        </p:txBody>
      </p:sp>
      <p:pic>
        <p:nvPicPr>
          <p:cNvPr id="45058" name="Picture 2" descr="Znalezione obrazy dla zapytania trening si&amp;lstrok;owy 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437112"/>
            <a:ext cx="2415927" cy="1865789"/>
          </a:xfrm>
          <a:prstGeom prst="rect">
            <a:avLst/>
          </a:prstGeom>
          <a:noFill/>
        </p:spPr>
      </p:pic>
      <p:pic>
        <p:nvPicPr>
          <p:cNvPr id="45060" name="Picture 4" descr="Znalezione obrazy dla zapytania trening si&amp;lstrok;owy 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284984"/>
            <a:ext cx="2088232" cy="13918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28. Zasada treningu instynktownego</a:t>
            </a:r>
            <a:endParaRPr lang="pl-PL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400" b="1" dirty="0" smtClean="0">
                <a:latin typeface="Arial" pitchFamily="34" charset="0"/>
                <a:cs typeface="Arial" pitchFamily="34" charset="0"/>
              </a:rPr>
              <a:t>Charakterystyka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zawodnik sam układa program treningu, określając rodzaj ćwiczenia, liczbę serii oraz powtórzeń,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to trening dla zawodników doświadczonych i świadomych celu.</a:t>
            </a:r>
            <a:endParaRPr lang="pl-PL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 smtClean="0">
                <a:latin typeface="Arial" pitchFamily="34" charset="0"/>
                <a:cs typeface="Arial" pitchFamily="34" charset="0"/>
              </a:rPr>
              <a:t>Przykład</a:t>
            </a:r>
          </a:p>
          <a:p>
            <a:pPr>
              <a:buFontTx/>
              <a:buChar char="-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- (dla początkujących) – ułóż część treningu lub całą jednostkę sam,</a:t>
            </a:r>
          </a:p>
          <a:p>
            <a:pPr>
              <a:buFontTx/>
              <a:buChar char="-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- (dla zaawansowanych) – układaj program w konsultacji z trenerem.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 smtClean="0">
                <a:latin typeface="Arial" pitchFamily="34" charset="0"/>
                <a:cs typeface="Arial" pitchFamily="34" charset="0"/>
              </a:rPr>
              <a:t>Możliwości wykorzystania w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sporcie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często proponuję trening „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róbta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co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chceta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” (ale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róbta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!),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należy rozróżnić twórcze podejście od „mędrkowania”</a:t>
            </a:r>
          </a:p>
          <a:p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endParaRPr lang="pl-PL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29. Zasada niespójności form treningowych</a:t>
            </a:r>
            <a:endParaRPr lang="pl-PL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Charakterystyka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w klasycznej kulturystyce zasada to sugeruje łączenie ćwiczeń na masę z ćwiczeniami wyizolowanymi – na jakość (separację) mięśnia,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w ujęciu ogólniejszym na jednym treningu łączymy ćwiczenia statyczne i dynamiczne, ćwiczenia z obciążeniem maksymalnym i ćwiczenia siłowo-szybkościowe.</a:t>
            </a: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Przykład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przysiad (6x120 kg) + wyskoki z półprzysiadu (6x50kg),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półprzysiad (6x150kg) +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„hop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y” (6x10 płotków/100cm).</a:t>
            </a:r>
            <a:endParaRPr lang="pl-PL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Możliwości wykorzystania w sporcie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typowy trening siłowo-szybkościowy w okresie przedstartowym (siła maksymalna +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plajometria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+ sprinty)</a:t>
            </a: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30. Zasada niepełnych powtórzeń</a:t>
            </a:r>
            <a:endParaRPr lang="pl-PL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Charakterystyka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dane ćwiczenie wykonuje się dwojako: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(1) pełne ćwiczenie ze standardowymi ciężarami,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(2) niepełne (ograniczone, ułatwione) ćwiczenie z obciążeniem większym</a:t>
            </a: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Przykład</a:t>
            </a:r>
          </a:p>
          <a:p>
            <a:pPr>
              <a:buFontTx/>
              <a:buChar char="-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Przysiad (10x100) + ¾ przysiad (6x120kg),</a:t>
            </a:r>
          </a:p>
          <a:p>
            <a:pPr>
              <a:buFontTx/>
              <a:buChar char="-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Podciąganie na drążku (20x) + ½ podciągnięcia (6x10kg).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Możliwości wykorzystania w sporcie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w treningu 400-metrowca: 350m w tempie na 400m, ale 250m w tempie 110% prędkości standardowej (400m),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w treningu miotacza: 10 pchnięć kulą 7 kg, 5 pchnięć kulą 6 </a:t>
            </a: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kg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31. Zasada dynamicznych powtórzeń</a:t>
            </a:r>
            <a:endParaRPr lang="pl-PL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Charakterystyka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zasada dotyczy właściwie mocy mięśniowej, charakteryzującej się zwiększeniem obciążenia, zmniejszeniem liczby powtórzeń i zwiększeniem prędkości ruchu</a:t>
            </a: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Przykład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trening standardowy – 10x80% (wolno), trening dynamicznych (powtórzeń) – 3x95% (szybko),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np. przysiad 10x100kg, dalej – przysiad 2x140kg.</a:t>
            </a: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Możliwości wykorzystania w sporcie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w lekkiej atletyce to podstawa – w pewnym momencie obowiązuje zasada jakość – nie ilość,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w lekkiej atletyce to podstawa periodyzacji treningu.</a:t>
            </a: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32. Zasada przeplatanych serii</a:t>
            </a:r>
            <a:endParaRPr lang="pl-PL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Charakterystyka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zasada ta uzupełnia wcześniejszą zasadę priorytetu mięśniowego (nr 5),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w tym przypadku, ćwiczenia na główne (podstawowe) partie mięśniowe przeplatane są ćwiczeniami na mniejsze (wyizolowane) mięśnie,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naprzemienne wykonywanie ww. ćwiczeń dotyczy zwykle odległych grup mięśni (np. nóg i przedramion),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- stosowanie tej zasady zmniejsza zmęczenie, na skutek odmienności pracy mięśniowej.</a:t>
            </a: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Przykład</a:t>
            </a:r>
          </a:p>
          <a:p>
            <a:r>
              <a:rPr lang="pl-PL" sz="2400" dirty="0" smtClean="0">
                <a:latin typeface="Arial" pitchFamily="34" charset="0"/>
                <a:cs typeface="Arial" pitchFamily="34" charset="0"/>
              </a:rPr>
              <a:t>- przysiad (duże obciążenie) +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mm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. ramion (ćwiczenia dynamiczne),</a:t>
            </a:r>
          </a:p>
          <a:p>
            <a:r>
              <a:rPr lang="pl-PL" sz="2400" dirty="0" smtClean="0">
                <a:latin typeface="Arial" pitchFamily="34" charset="0"/>
                <a:cs typeface="Arial" pitchFamily="34" charset="0"/>
              </a:rPr>
              <a:t>- wyskoki z półprzysiadu +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mm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. brzucha (nogi).</a:t>
            </a:r>
            <a:endParaRPr lang="pl-PL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Możliwości wykorzystania w </a:t>
            </a:r>
            <a:r>
              <a:rPr lang="pl-PL" b="1" dirty="0" smtClean="0">
                <a:latin typeface="Arial" pitchFamily="34" charset="0"/>
                <a:cs typeface="Arial" pitchFamily="34" charset="0"/>
              </a:rPr>
              <a:t>sporcie</a:t>
            </a:r>
          </a:p>
          <a:p>
            <a:r>
              <a:rPr lang="pl-PL" sz="2400" dirty="0" smtClean="0">
                <a:latin typeface="Arial" pitchFamily="34" charset="0"/>
                <a:cs typeface="Arial" pitchFamily="34" charset="0"/>
              </a:rPr>
              <a:t>- w lekkiej atletyce to zupełnie normalne</a:t>
            </a:r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Janusz Iskra</a:t>
            </a:r>
            <a:endParaRPr lang="pl-PL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l-PL" sz="6000" b="1" dirty="0" smtClean="0"/>
          </a:p>
          <a:p>
            <a:r>
              <a:rPr lang="pl-PL" sz="6000" b="1" dirty="0" smtClean="0"/>
              <a:t>Dziękuję za uwagę</a:t>
            </a:r>
          </a:p>
          <a:p>
            <a:r>
              <a:rPr lang="pl-PL" sz="6000" b="1" dirty="0" smtClean="0"/>
              <a:t>Starczy tej siły</a:t>
            </a:r>
            <a:endParaRPr lang="pl-PL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96944" cy="79695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 Zasada wykonywania ćwiczeń w seriach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7200800" cy="5328592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	</a:t>
            </a:r>
            <a:r>
              <a:rPr lang="pl-PL" sz="3900" b="1" dirty="0" smtClean="0"/>
              <a:t>Charakterystyka</a:t>
            </a:r>
          </a:p>
          <a:p>
            <a:r>
              <a:rPr lang="pl-PL" sz="2400" b="1" dirty="0" smtClean="0"/>
              <a:t>pozornie to podstawa, więc nie ma o czym mówić (?)</a:t>
            </a:r>
          </a:p>
          <a:p>
            <a:r>
              <a:rPr lang="pl-PL" sz="2400" b="1" dirty="0" smtClean="0"/>
              <a:t>zasada ma podstawy w historii kulturystyki; do tej pory wykonywano wiele ćwiczeń po jednym powtórzeniu,</a:t>
            </a:r>
          </a:p>
          <a:p>
            <a:r>
              <a:rPr lang="pl-PL" sz="2400" b="1" dirty="0" smtClean="0"/>
              <a:t>aby bardziej zmęczyć mięsień należy wykonywać wiele serii jednego ćwiczenia</a:t>
            </a:r>
          </a:p>
          <a:p>
            <a:r>
              <a:rPr lang="pl-PL" sz="2400" b="1" dirty="0" smtClean="0"/>
              <a:t>niebezpieczeństwem przesadnego stosowania tej metody jest przerost masy mięśnia</a:t>
            </a:r>
            <a:endParaRPr lang="pl-PL" b="1" dirty="0" smtClean="0"/>
          </a:p>
          <a:p>
            <a:pPr>
              <a:buNone/>
            </a:pPr>
            <a:r>
              <a:rPr lang="pl-PL" b="1" dirty="0" smtClean="0"/>
              <a:t>	</a:t>
            </a:r>
          </a:p>
          <a:p>
            <a:pPr>
              <a:buNone/>
            </a:pPr>
            <a:r>
              <a:rPr lang="pl-PL" b="1" dirty="0" smtClean="0"/>
              <a:t>	</a:t>
            </a:r>
            <a:r>
              <a:rPr lang="pl-PL" sz="3900" b="1" dirty="0" smtClean="0"/>
              <a:t>Przykład</a:t>
            </a:r>
          </a:p>
          <a:p>
            <a:r>
              <a:rPr lang="pl-PL" sz="2600" b="1" dirty="0" smtClean="0"/>
              <a:t>zamiast (A) 6x1x różne ćwiczenia, (B) 3x6x jedno ćwiczenie</a:t>
            </a:r>
            <a:endParaRPr lang="pl-PL" b="1" dirty="0" smtClean="0"/>
          </a:p>
          <a:p>
            <a:pPr>
              <a:buNone/>
            </a:pPr>
            <a:endParaRPr lang="pl-PL" b="1" u="sng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pl-PL" b="1" dirty="0" smtClean="0"/>
              <a:t>	</a:t>
            </a:r>
            <a:r>
              <a:rPr lang="pl-PL" sz="4300" b="1" dirty="0" smtClean="0"/>
              <a:t>Możliwości wykorzystania w sporcie</a:t>
            </a:r>
          </a:p>
          <a:p>
            <a:r>
              <a:rPr lang="pl-PL" sz="2600" b="1" dirty="0" smtClean="0"/>
              <a:t>można się zastanowić, czy (A) 2 serie dwóch podobnych ćwiczeń, czy (B) 4 serie tego samego ćwiczenia</a:t>
            </a:r>
          </a:p>
          <a:p>
            <a:endParaRPr lang="pl-PL" b="1" dirty="0" smtClean="0"/>
          </a:p>
          <a:p>
            <a:endParaRPr lang="pl-PL" dirty="0"/>
          </a:p>
        </p:txBody>
      </p:sp>
      <p:pic>
        <p:nvPicPr>
          <p:cNvPr id="44034" name="Picture 2" descr="Znalezione obrazy dla zapytania trening si&amp;lstrok;owy 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052736"/>
            <a:ext cx="2333434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060432" cy="796950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3. Zasad izolacji grup mięśniowych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6408712" cy="54006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sz="4600" b="1" dirty="0" smtClean="0"/>
              <a:t>	Charakterystyka</a:t>
            </a:r>
          </a:p>
          <a:p>
            <a:r>
              <a:rPr lang="pl-PL" sz="3200" b="1" dirty="0" smtClean="0"/>
              <a:t>zasada uwzględnia pracę mięśni w 4. aspektach: jako stabilizator, agonista/mięsień towarzyszący, antagonista/mięsień przeciwstawny oraz mięsień synergistyczny/współdziałający,</a:t>
            </a:r>
          </a:p>
          <a:p>
            <a:r>
              <a:rPr lang="pl-PL" sz="3200" b="1" dirty="0" smtClean="0"/>
              <a:t>izolacja mięśnia powoduję punktowe ukierunkowanie</a:t>
            </a:r>
          </a:p>
          <a:p>
            <a:endParaRPr lang="pl-PL" dirty="0" smtClean="0"/>
          </a:p>
          <a:p>
            <a:pPr>
              <a:buNone/>
            </a:pPr>
            <a:r>
              <a:rPr lang="pl-PL" sz="4600" b="1" dirty="0" smtClean="0"/>
              <a:t>	</a:t>
            </a:r>
            <a:r>
              <a:rPr lang="pl-PL" sz="4600" b="1" dirty="0" err="1" smtClean="0"/>
              <a:t>Przykład</a:t>
            </a:r>
            <a:r>
              <a:rPr lang="pl-PL" sz="3200" b="1" dirty="0" err="1" smtClean="0"/>
              <a:t>ćwiczenia</a:t>
            </a:r>
            <a:r>
              <a:rPr lang="pl-PL" sz="3200" b="1" dirty="0" smtClean="0"/>
              <a:t> na mięśnie dwugłowe i czworogłowe z wykorzystaniem trenażerów (mięśnie antagonistyczne),</a:t>
            </a:r>
          </a:p>
          <a:p>
            <a:r>
              <a:rPr lang="pl-PL" sz="3200" b="1" dirty="0" smtClean="0"/>
              <a:t>idąc dalej, ćwiczenia mięśnia dwugłowego pod różnym kątem (z partnerem)</a:t>
            </a:r>
          </a:p>
          <a:p>
            <a:pPr>
              <a:buNone/>
            </a:pPr>
            <a:endParaRPr lang="pl-PL" sz="4600" b="1" dirty="0" smtClean="0"/>
          </a:p>
          <a:p>
            <a:pPr>
              <a:buNone/>
            </a:pPr>
            <a:r>
              <a:rPr lang="pl-PL" sz="4600" b="1" dirty="0" smtClean="0"/>
              <a:t>	Możliwości wykorzystania w sporcie</a:t>
            </a:r>
          </a:p>
          <a:p>
            <a:r>
              <a:rPr lang="pl-PL" sz="3600" b="1" dirty="0" smtClean="0"/>
              <a:t>należy jednak pamiętać, że działalność sportowa jest jednoczesną działalnością </a:t>
            </a:r>
            <a:r>
              <a:rPr lang="pl-PL" sz="3600" b="1" dirty="0" err="1" smtClean="0"/>
              <a:t>wielomięśniową</a:t>
            </a:r>
            <a:r>
              <a:rPr lang="pl-PL" sz="3600" b="1" dirty="0" smtClean="0"/>
              <a:t>.</a:t>
            </a:r>
          </a:p>
          <a:p>
            <a:r>
              <a:rPr lang="pl-PL" sz="3600" b="1" dirty="0" smtClean="0"/>
              <a:t>w sporcie wyczynowym od dawna funkcjonuje podział na ćwiczenia wyizolowane, </a:t>
            </a:r>
            <a:r>
              <a:rPr lang="pl-PL" sz="3600" b="1" dirty="0" err="1" smtClean="0"/>
              <a:t>segmetarne</a:t>
            </a:r>
            <a:r>
              <a:rPr lang="pl-PL" sz="3600" b="1" dirty="0" smtClean="0"/>
              <a:t> i całościowe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3010" name="AutoShape 2" descr="Znalezione obrazy dla zapytania &amp;cacute;wiczenia na nogi na trena&amp;zdot;erach fo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3012" name="AutoShape 4" descr="Znalezione obrazy dla zapytania &amp;cacute;wiczenia na nogi na trena&amp;zdot;erach fo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3014" name="AutoShape 6" descr="Znalezione obrazy dla zapytania &amp;cacute;wiczenia na nogi na trena&amp;zdot;erach fo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3016" name="AutoShape 8" descr="Znalezione obrazy dla zapytania &amp;cacute;wiczenia na nogi na trena&amp;zdot;erach fo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3018" name="AutoShape 10" descr="Znalezione obrazy dla zapytania &amp;cacute;wiczenia na nogi na trena&amp;zdot;erach fo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3020" name="AutoShape 12" descr="Znalezione obrazy dla zapytania &amp;cacute;wiczenia na nogi na trena&amp;zdot;erach fo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3022" name="AutoShape 14" descr="Znalezione obrazy dla zapytania &amp;cacute;wiczenia na nogi na trena&amp;zdot;erach foto"/>
          <p:cNvSpPr>
            <a:spLocks noChangeAspect="1" noChangeArrowheads="1"/>
          </p:cNvSpPr>
          <p:nvPr/>
        </p:nvSpPr>
        <p:spPr bwMode="auto">
          <a:xfrm>
            <a:off x="155575" y="-1143000"/>
            <a:ext cx="2381250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3024" name="AutoShape 16" descr="Znalezione obrazy dla zapytania &amp;cacute;wiczenia na nogi na trena&amp;zdot;erach foto"/>
          <p:cNvSpPr>
            <a:spLocks noChangeAspect="1" noChangeArrowheads="1"/>
          </p:cNvSpPr>
          <p:nvPr/>
        </p:nvSpPr>
        <p:spPr bwMode="auto">
          <a:xfrm>
            <a:off x="155575" y="-1143000"/>
            <a:ext cx="2381250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2" name="Picture 2" descr="Znalezione obrazy dla zapytania &amp;cacute;wiczenia na nogi na trena&amp;zdot;erach 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412776"/>
            <a:ext cx="2165226" cy="2165226"/>
          </a:xfrm>
          <a:prstGeom prst="rect">
            <a:avLst/>
          </a:prstGeom>
          <a:noFill/>
        </p:spPr>
      </p:pic>
      <p:pic>
        <p:nvPicPr>
          <p:cNvPr id="43026" name="Picture 18" descr="Znalezione obrazy dla zapytania &amp;cacute;wiczenia na nogi na mi&amp;eogon;&amp;sacute;nie dwug&amp;lstrok;owe uda z partnerem 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645024"/>
            <a:ext cx="2520280" cy="1781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86895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4. Zasada dezorientacji mięśniowej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064896" cy="518457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sz="5100" b="1" dirty="0" smtClean="0"/>
              <a:t>	Charakterystyka</a:t>
            </a:r>
          </a:p>
          <a:p>
            <a:r>
              <a:rPr lang="pl-PL" sz="3200" b="1" dirty="0" smtClean="0"/>
              <a:t>trening nie może doprowadzić do stanu przystosowania,</a:t>
            </a:r>
          </a:p>
          <a:p>
            <a:r>
              <a:rPr lang="pl-PL" sz="3200" b="1" dirty="0" smtClean="0"/>
              <a:t>adaptacja jest pożądana, ale tylko czasowa,</a:t>
            </a:r>
          </a:p>
          <a:p>
            <a:r>
              <a:rPr lang="pl-PL" sz="3200" b="1" dirty="0" smtClean="0"/>
              <a:t>nuda i schematyzm są wrogiem treningu, </a:t>
            </a:r>
          </a:p>
          <a:p>
            <a:r>
              <a:rPr lang="pl-PL" sz="3200" b="1" dirty="0" smtClean="0"/>
              <a:t>należy przemyśleć proporcje stałych schematów</a:t>
            </a:r>
          </a:p>
          <a:p>
            <a:pPr>
              <a:buNone/>
            </a:pPr>
            <a:r>
              <a:rPr lang="pl-PL" sz="3200" b="1" dirty="0" smtClean="0"/>
              <a:t>	 i nowych rozwiązań.</a:t>
            </a:r>
          </a:p>
          <a:p>
            <a:endParaRPr lang="pl-PL" dirty="0" smtClean="0"/>
          </a:p>
          <a:p>
            <a:pPr>
              <a:buNone/>
            </a:pPr>
            <a:r>
              <a:rPr lang="pl-PL" sz="5100" b="1" dirty="0" smtClean="0"/>
              <a:t>	Przykład</a:t>
            </a:r>
          </a:p>
          <a:p>
            <a:r>
              <a:rPr lang="pl-PL" sz="3600" b="1" dirty="0" smtClean="0"/>
              <a:t>co trzeci tydzień wprowadzić zupełnie nową jednostkę treningową,</a:t>
            </a:r>
          </a:p>
          <a:p>
            <a:r>
              <a:rPr lang="pl-PL" sz="3600" b="1" dirty="0" smtClean="0"/>
              <a:t>w każdym treningu siłowym dodać/odjąć jedno ćwiczenie,</a:t>
            </a:r>
          </a:p>
          <a:p>
            <a:r>
              <a:rPr lang="pl-PL" sz="3600" b="1" dirty="0" smtClean="0"/>
              <a:t>zmienić dni treningu siłowego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5800" b="1" dirty="0" smtClean="0"/>
              <a:t>	Możliwości wykorzystania w sporcie</a:t>
            </a:r>
          </a:p>
          <a:p>
            <a:r>
              <a:rPr lang="pl-PL" sz="3600" dirty="0" smtClean="0"/>
              <a:t>niepożądane motto: Pytanie: „Co będziesz robił w poniedziałek 22 marca 2012 r., odpowiedź „Siłę”. </a:t>
            </a:r>
          </a:p>
          <a:p>
            <a:endParaRPr lang="pl-PL" dirty="0"/>
          </a:p>
        </p:txBody>
      </p:sp>
      <p:pic>
        <p:nvPicPr>
          <p:cNvPr id="41986" name="Picture 2" descr="Znalezione obrazy dla zapytania &amp;cacute;wiczenia na nogi na mi&amp;eogon;&amp;sacute;nie dwug&amp;lstrok;owe uda z partnerem 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636912"/>
            <a:ext cx="1974536" cy="1224136"/>
          </a:xfrm>
          <a:prstGeom prst="rect">
            <a:avLst/>
          </a:prstGeom>
          <a:noFill/>
        </p:spPr>
      </p:pic>
      <p:pic>
        <p:nvPicPr>
          <p:cNvPr id="41988" name="Picture 4" descr="Znalezione obrazy dla zapytania &amp;cacute;wiczenia na nogi na mi&amp;eogon;&amp;sacute;nie dwug&amp;lstrok;owe uda z partnerem 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1268760"/>
            <a:ext cx="2016224" cy="1368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88424" cy="796950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5. Zasada priorytetu treningowego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056784" cy="51845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sz="4600" b="1" dirty="0" smtClean="0"/>
              <a:t>	Charakterystyka</a:t>
            </a:r>
          </a:p>
          <a:p>
            <a:r>
              <a:rPr lang="pl-PL" sz="2900" b="1" dirty="0" smtClean="0"/>
              <a:t>najsłabsze mięśnie ćwiczymy na początku – wtedy istnieją największe zasoby energetyczne</a:t>
            </a:r>
          </a:p>
          <a:p>
            <a:endParaRPr lang="pl-PL" dirty="0" smtClean="0"/>
          </a:p>
          <a:p>
            <a:pPr>
              <a:buNone/>
            </a:pPr>
            <a:r>
              <a:rPr lang="pl-PL" sz="4600" b="1" dirty="0" smtClean="0"/>
              <a:t>	Przykład</a:t>
            </a:r>
          </a:p>
          <a:p>
            <a:r>
              <a:rPr lang="pl-PL" sz="2900" b="1" dirty="0" smtClean="0"/>
              <a:t>ćwiczenia mięśnia dwugłowego </a:t>
            </a:r>
          </a:p>
          <a:p>
            <a:pPr>
              <a:buNone/>
            </a:pPr>
            <a:r>
              <a:rPr lang="pl-PL" sz="2900" b="1" dirty="0" smtClean="0"/>
              <a:t>	(np. po urazie) na początku jednostki treningowej,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4600" b="1" dirty="0" smtClean="0"/>
              <a:t>	Możliwości wykorzystania w sporcie</a:t>
            </a:r>
          </a:p>
          <a:p>
            <a:r>
              <a:rPr lang="pl-PL" sz="2900" b="1" dirty="0" smtClean="0"/>
              <a:t>z tą zasadą można polemizować,</a:t>
            </a:r>
          </a:p>
          <a:p>
            <a:r>
              <a:rPr lang="pl-PL" sz="2900" b="1" dirty="0" smtClean="0"/>
              <a:t>najsłabsze grupy mięśniowe, w końcowej części wysiłku (np. w biegu na 400 m przez płotki) są równie istotne jak te najsilniejsze</a:t>
            </a:r>
          </a:p>
        </p:txBody>
      </p:sp>
      <p:pic>
        <p:nvPicPr>
          <p:cNvPr id="40964" name="Picture 4" descr="Znalezione obrazy dla zapytania &amp;cacute;wiczenia na nogi na mi&amp;eogon;&amp;sacute;nie dwug&amp;lstrok;owe uda z partnerem 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276872"/>
            <a:ext cx="2160240" cy="1437542"/>
          </a:xfrm>
          <a:prstGeom prst="rect">
            <a:avLst/>
          </a:prstGeom>
          <a:noFill/>
        </p:spPr>
      </p:pic>
      <p:pic>
        <p:nvPicPr>
          <p:cNvPr id="6" name="Picture 4" descr="Znalezione obrazy dla zapytania &amp;cacute;wiczenia na nogi na mi&amp;eogon;&amp;sacute;nie dwug&amp;lstrok;owe uda z partnerem 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412776"/>
            <a:ext cx="1538149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86895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6. Zasada treningu piramidalnego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99592" y="1412776"/>
            <a:ext cx="7772400" cy="48245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sz="4100" b="1" dirty="0" smtClean="0"/>
              <a:t>	Charakterystyka</a:t>
            </a:r>
          </a:p>
          <a:p>
            <a:r>
              <a:rPr lang="pl-PL" b="1" dirty="0" smtClean="0"/>
              <a:t>to klasyka współczesnego treningu siłowego, podstawa tzw. „metody kulturystycznej”</a:t>
            </a:r>
          </a:p>
          <a:p>
            <a:r>
              <a:rPr lang="pl-PL" b="1" dirty="0" smtClean="0"/>
              <a:t>zasada ta po części rozwiązuje problem niebezpieczeństwa urazów przy stosowaniu dużych obciążeń</a:t>
            </a:r>
          </a:p>
          <a:p>
            <a:pPr>
              <a:buNone/>
            </a:pPr>
            <a:r>
              <a:rPr lang="pl-PL" b="1" dirty="0" smtClean="0"/>
              <a:t>	</a:t>
            </a:r>
          </a:p>
          <a:p>
            <a:pPr>
              <a:buNone/>
            </a:pPr>
            <a:r>
              <a:rPr lang="pl-PL" sz="4600" b="1" dirty="0" smtClean="0"/>
              <a:t>	Przykład</a:t>
            </a:r>
          </a:p>
          <a:p>
            <a:r>
              <a:rPr lang="pl-PL" b="1" dirty="0" smtClean="0"/>
              <a:t>15x60% + 10x70% + 6x80% + 3x90%</a:t>
            </a:r>
          </a:p>
          <a:p>
            <a:r>
              <a:rPr lang="pl-PL" b="1" dirty="0" smtClean="0"/>
              <a:t>właściwa „piramida” ma dalszy ciąg: + 6x80% + 10X70% + 12x60%.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4600" b="1" dirty="0" smtClean="0"/>
              <a:t>	Możliwości wykorzystania w sporcie</a:t>
            </a:r>
          </a:p>
          <a:p>
            <a:r>
              <a:rPr lang="pl-PL" b="1" dirty="0" smtClean="0"/>
              <a:t>to obecnie podstawowy wariant  serii wykonywanych w trakcie treningu siłowego (i nie tylko)</a:t>
            </a:r>
            <a:endParaRPr lang="pl-PL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772400" cy="796950"/>
          </a:xfrm>
          <a:solidFill>
            <a:schemeClr val="accent1"/>
          </a:solidFill>
        </p:spPr>
        <p:txBody>
          <a:bodyPr/>
          <a:lstStyle/>
          <a:p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7. Zasada treningu dzielonego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6408712" cy="518308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sz="5100" b="1" dirty="0" smtClean="0"/>
              <a:t>	Charakterystyka</a:t>
            </a:r>
          </a:p>
          <a:p>
            <a:r>
              <a:rPr lang="pl-PL" sz="3200" b="1" dirty="0" smtClean="0"/>
              <a:t>zasadę tą stosujemy po wstępnym przygotowaniu siłowym,</a:t>
            </a:r>
          </a:p>
          <a:p>
            <a:r>
              <a:rPr lang="pl-PL" sz="3200" b="1" dirty="0" smtClean="0"/>
              <a:t>tygodniowy trening siłowy dzielimy na części, akcentujące inne grupy mięśniowe (np. „dolną” i „górną”)</a:t>
            </a:r>
          </a:p>
          <a:p>
            <a:endParaRPr lang="pl-PL" dirty="0" smtClean="0"/>
          </a:p>
          <a:p>
            <a:pPr>
              <a:buNone/>
            </a:pPr>
            <a:r>
              <a:rPr lang="pl-PL" sz="5100" b="1" dirty="0" smtClean="0"/>
              <a:t>	Przykład</a:t>
            </a:r>
          </a:p>
          <a:p>
            <a:r>
              <a:rPr lang="pl-PL" sz="3200" b="1" dirty="0" smtClean="0"/>
              <a:t>Pn – ćwiczenia górnej części ciała</a:t>
            </a:r>
          </a:p>
          <a:p>
            <a:r>
              <a:rPr lang="pl-PL" sz="3200" b="1" dirty="0" smtClean="0"/>
              <a:t>Śr – ćwiczenia mięśni nóg</a:t>
            </a:r>
          </a:p>
          <a:p>
            <a:r>
              <a:rPr lang="pl-PL" sz="3200" b="1" dirty="0" smtClean="0"/>
              <a:t>Pt – ćwiczenia </a:t>
            </a:r>
            <a:r>
              <a:rPr lang="pl-PL" sz="3200" b="1" dirty="0" err="1" smtClean="0"/>
              <a:t>mm</a:t>
            </a:r>
            <a:r>
              <a:rPr lang="pl-PL" sz="3200" b="1" dirty="0" smtClean="0"/>
              <a:t>. brzucha i grzbietu oraz ćwiczenia całościowe (np. zarzut)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5800" b="1" dirty="0" smtClean="0"/>
              <a:t>	Możliwości wykorzystania w sporcie</a:t>
            </a:r>
          </a:p>
          <a:p>
            <a:r>
              <a:rPr lang="pl-PL" sz="3200" b="1" dirty="0" smtClean="0"/>
              <a:t>w treningu lekkoatletycznym dzielimy trening siłowy ze względu na metodę – np. jedna jednostka to trening siły ogólnej (lup statycznej), kolejna to siła dynamiczna. </a:t>
            </a:r>
            <a:endParaRPr lang="pl-PL" sz="3200" b="1" dirty="0"/>
          </a:p>
        </p:txBody>
      </p:sp>
      <p:pic>
        <p:nvPicPr>
          <p:cNvPr id="38918" name="Picture 6" descr="Znalezione obrazy dla zapytania &amp;cacute;wiczenia na nogi na mi&amp;eogon;&amp;sacute;nie dwug&amp;lstrok;owe uda z partnerem 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445224"/>
            <a:ext cx="1811095" cy="1080120"/>
          </a:xfrm>
          <a:prstGeom prst="rect">
            <a:avLst/>
          </a:prstGeom>
          <a:noFill/>
        </p:spPr>
      </p:pic>
      <p:pic>
        <p:nvPicPr>
          <p:cNvPr id="38920" name="Picture 8" descr="Znalezione obrazy dla zapytania &amp;cacute;wiczenia na nogi na mi&amp;eogon;&amp;sacute;nie dwug&amp;lstrok;owe uda z partnerem 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4149080"/>
            <a:ext cx="1623130" cy="1080120"/>
          </a:xfrm>
          <a:prstGeom prst="rect">
            <a:avLst/>
          </a:prstGeom>
          <a:noFill/>
        </p:spPr>
      </p:pic>
      <p:pic>
        <p:nvPicPr>
          <p:cNvPr id="38922" name="Picture 10" descr="Znalezione obrazy dla zapytania &amp;cacute;wiczenie górnej cze&amp;sacute;ci cia&amp;lstrok; 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980728"/>
            <a:ext cx="2178943" cy="1584176"/>
          </a:xfrm>
          <a:prstGeom prst="rect">
            <a:avLst/>
          </a:prstGeom>
          <a:noFill/>
        </p:spPr>
      </p:pic>
      <p:pic>
        <p:nvPicPr>
          <p:cNvPr id="38924" name="Picture 12" descr="Znalezione obrazy dla zapytania &amp;cacute;wiczenia na nogi na mi&amp;eogon;&amp;sacute;nie dwug&amp;lstrok;owe uda z partnerem fot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2636912"/>
            <a:ext cx="2187327" cy="1455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502</TotalTime>
  <Words>1409</Words>
  <Application>Microsoft Office PowerPoint</Application>
  <PresentationFormat>Pokaz na ekranie (4:3)</PresentationFormat>
  <Paragraphs>373</Paragraphs>
  <Slides>35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6" baseType="lpstr">
      <vt:lpstr>Kapitał</vt:lpstr>
      <vt:lpstr>Prof. dr hab. Janusz Iskra</vt:lpstr>
      <vt:lpstr>   Wprowadzenie</vt:lpstr>
      <vt:lpstr>1. Zasada stopniowego zwiększania  obciążeń treningowych</vt:lpstr>
      <vt:lpstr>2. Zasada wykonywania ćwiczeń w seriach</vt:lpstr>
      <vt:lpstr>3. Zasad izolacji grup mięśniowych</vt:lpstr>
      <vt:lpstr>4. Zasada dezorientacji mięśniowej</vt:lpstr>
      <vt:lpstr>5. Zasada priorytetu treningowego</vt:lpstr>
      <vt:lpstr>6. Zasada treningu piramidalnego</vt:lpstr>
      <vt:lpstr>7. Zasada treningu dzielonego</vt:lpstr>
      <vt:lpstr>8. Zasada „pompowania krwi do mięśni”</vt:lpstr>
      <vt:lpstr>9. Zasada superserii</vt:lpstr>
      <vt:lpstr>10. Zasada serii łączonych</vt:lpstr>
      <vt:lpstr>11. Zasada treningu holistycznego  (całościowego)</vt:lpstr>
      <vt:lpstr>12. Zasada treningu cyklicznego</vt:lpstr>
      <vt:lpstr>13. Zasada treningu izometrycznego</vt:lpstr>
      <vt:lpstr>14. Zasada oszukanych powtórzeń</vt:lpstr>
      <vt:lpstr>15. Zasada potrójnych serii</vt:lpstr>
      <vt:lpstr>16. Zasada wielkich serii</vt:lpstr>
      <vt:lpstr>17. Zasada wstępnego zmęczenia mięśni</vt:lpstr>
      <vt:lpstr>18. Zasada wymuszonych przerw  wewnątrz serii</vt:lpstr>
      <vt:lpstr>   19. Zasada pełnego napięcia mięśnia przy maksymalnym skurczu</vt:lpstr>
      <vt:lpstr>20. Zasada utrzymania ciągłego napięcia mięśnia</vt:lpstr>
      <vt:lpstr>21. Zasada oporu w ruchu wstecznym</vt:lpstr>
      <vt:lpstr>22. Zasada wymuszonych powtórzeń</vt:lpstr>
      <vt:lpstr>23. Zasada treningu podwójnie dzielonego</vt:lpstr>
      <vt:lpstr>24. Zasada treningu potrójnie dzielonego</vt:lpstr>
      <vt:lpstr>25. Zasada wywoływania palenia wewnątrzmięśniowego</vt:lpstr>
      <vt:lpstr>26. Zasada treningu jakościowego</vt:lpstr>
      <vt:lpstr>27. Zasada serii ze zmniejszanym obciążeniem</vt:lpstr>
      <vt:lpstr>28. Zasada treningu instynktownego</vt:lpstr>
      <vt:lpstr>29. Zasada niespójności form treningowych</vt:lpstr>
      <vt:lpstr>30. Zasada niepełnych powtórzeń</vt:lpstr>
      <vt:lpstr>31. Zasada dynamicznych powtórzeń</vt:lpstr>
      <vt:lpstr>32. Zasada przeplatanych serii</vt:lpstr>
      <vt:lpstr>Janusz Iskra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Prof. dr hab. Janusz Iskra</dc:title>
  <dc:creator>Anna</dc:creator>
  <cp:lastModifiedBy>Anna</cp:lastModifiedBy>
  <cp:revision>86</cp:revision>
  <dcterms:created xsi:type="dcterms:W3CDTF">2016-12-03T08:26:29Z</dcterms:created>
  <dcterms:modified xsi:type="dcterms:W3CDTF">2016-12-09T18:19:30Z</dcterms:modified>
</cp:coreProperties>
</file>